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7" r:id="rId2"/>
    <p:sldMasterId id="2147483679" r:id="rId3"/>
  </p:sldMasterIdLst>
  <p:notesMasterIdLst>
    <p:notesMasterId r:id="rId35"/>
  </p:notesMasterIdLst>
  <p:handoutMasterIdLst>
    <p:handoutMasterId r:id="rId36"/>
  </p:handoutMasterIdLst>
  <p:sldIdLst>
    <p:sldId id="332" r:id="rId4"/>
    <p:sldId id="335" r:id="rId5"/>
    <p:sldId id="371" r:id="rId6"/>
    <p:sldId id="339" r:id="rId7"/>
    <p:sldId id="387" r:id="rId8"/>
    <p:sldId id="388" r:id="rId9"/>
    <p:sldId id="315" r:id="rId10"/>
    <p:sldId id="370" r:id="rId11"/>
    <p:sldId id="307" r:id="rId12"/>
    <p:sldId id="374" r:id="rId13"/>
    <p:sldId id="375" r:id="rId14"/>
    <p:sldId id="373" r:id="rId15"/>
    <p:sldId id="366" r:id="rId16"/>
    <p:sldId id="379" r:id="rId17"/>
    <p:sldId id="367" r:id="rId18"/>
    <p:sldId id="348" r:id="rId19"/>
    <p:sldId id="383" r:id="rId20"/>
    <p:sldId id="391" r:id="rId21"/>
    <p:sldId id="392" r:id="rId22"/>
    <p:sldId id="382" r:id="rId23"/>
    <p:sldId id="384" r:id="rId24"/>
    <p:sldId id="331" r:id="rId25"/>
    <p:sldId id="393" r:id="rId26"/>
    <p:sldId id="385" r:id="rId27"/>
    <p:sldId id="386" r:id="rId28"/>
    <p:sldId id="394" r:id="rId29"/>
    <p:sldId id="389" r:id="rId30"/>
    <p:sldId id="390" r:id="rId31"/>
    <p:sldId id="377" r:id="rId32"/>
    <p:sldId id="309" r:id="rId33"/>
    <p:sldId id="378" r:id="rId34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  <p15:guide id="5" orient="horz" pos="322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fedrizzi" initials="t" lastIdx="8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5753"/>
    <a:srgbClr val="969696"/>
    <a:srgbClr val="996633"/>
    <a:srgbClr val="767E55"/>
    <a:srgbClr val="CC9900"/>
    <a:srgbClr val="004AB8"/>
    <a:srgbClr val="FF0000"/>
    <a:srgbClr val="46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45" autoAdjust="0"/>
    <p:restoredTop sz="91209" autoAdjust="0"/>
  </p:normalViewPr>
  <p:slideViewPr>
    <p:cSldViewPr>
      <p:cViewPr varScale="1">
        <p:scale>
          <a:sx n="101" d="100"/>
          <a:sy n="101" d="100"/>
        </p:scale>
        <p:origin x="291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-3444" y="-114"/>
      </p:cViewPr>
      <p:guideLst>
        <p:guide orient="horz" pos="3224"/>
        <p:guide pos="2236"/>
        <p:guide orient="horz" pos="3127"/>
        <p:guide pos="2141"/>
        <p:guide orient="horz" pos="322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 sz="600"/>
            </a:pPr>
            <a:r>
              <a:rPr lang="en-US" sz="1800" b="1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charset="0"/>
              </a:rPr>
              <a:t>Laubholzeinschnitt</a:t>
            </a:r>
            <a:r>
              <a:rPr lang="en-US" sz="18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charset="0"/>
              </a:rPr>
              <a:t> </a:t>
            </a:r>
            <a:r>
              <a:rPr lang="en-US" sz="1800" b="1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charset="0"/>
              </a:rPr>
              <a:t>Schweiz</a:t>
            </a:r>
            <a:r>
              <a:rPr lang="en-US" sz="18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charset="0"/>
              </a:rPr>
              <a:t>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 sz="600"/>
            </a:pPr>
            <a:r>
              <a:rPr lang="en-US" sz="18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charset="0"/>
              </a:rPr>
              <a:t>(</a:t>
            </a:r>
            <a:r>
              <a:rPr lang="en-US" sz="1800" b="1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charset="0"/>
              </a:rPr>
              <a:t>Rundholz</a:t>
            </a:r>
            <a:r>
              <a:rPr lang="en-US" sz="18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charset="0"/>
              </a:rPr>
              <a:t>) </a:t>
            </a:r>
            <a:r>
              <a:rPr lang="en-US" sz="1800" b="1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charset="0"/>
              </a:rPr>
              <a:t>Quelle</a:t>
            </a:r>
            <a:r>
              <a:rPr lang="en-US" sz="18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charset="0"/>
              </a:rPr>
              <a:t> BAFU</a:t>
            </a:r>
          </a:p>
        </c:rich>
      </c:tx>
      <c:layout>
        <c:manualLayout>
          <c:xMode val="edge"/>
          <c:yMode val="edge"/>
          <c:x val="0.36355971655572256"/>
          <c:y val="5.2893045903508636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Laubholz</c:v>
                </c:pt>
              </c:strCache>
            </c:strRef>
          </c:tx>
          <c:spPr>
            <a:solidFill>
              <a:srgbClr val="767E55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5D98-43BA-B093-020F7BEA032D}"/>
              </c:ext>
            </c:extLst>
          </c:dPt>
          <c:dPt>
            <c:idx val="10"/>
            <c:invertIfNegative val="0"/>
            <c:bubble3D val="0"/>
            <c:spPr>
              <a:solidFill>
                <a:srgbClr val="767E55"/>
              </a:solidFill>
              <a:ln>
                <a:solidFill>
                  <a:srgbClr val="767E55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5D98-43BA-B093-020F7BEA032D}"/>
              </c:ext>
            </c:extLst>
          </c:dPt>
          <c:dPt>
            <c:idx val="11"/>
            <c:invertIfNegative val="0"/>
            <c:bubble3D val="0"/>
            <c:spPr>
              <a:solidFill>
                <a:srgbClr val="767E55"/>
              </a:solidFill>
              <a:ln>
                <a:solidFill>
                  <a:srgbClr val="767E55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5D98-43BA-B093-020F7BEA032D}"/>
              </c:ext>
            </c:extLst>
          </c:dPt>
          <c:dLbls>
            <c:dLbl>
              <c:idx val="0"/>
              <c:layout>
                <c:manualLayout>
                  <c:x val="3.5273605962973811E-2"/>
                  <c:y val="2.5000000000000001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/>
                      <a:t>230’000 m3</a:t>
                    </a:r>
                    <a:br>
                      <a:rPr lang="en-US" sz="2000" dirty="0"/>
                    </a:br>
                    <a:r>
                      <a:rPr lang="en-US" sz="2000" dirty="0"/>
                      <a:t>60% </a:t>
                    </a:r>
                    <a:r>
                      <a:rPr lang="en-US" sz="2000" dirty="0" err="1"/>
                      <a:t>Buche</a:t>
                    </a:r>
                    <a:r>
                      <a:rPr lang="en-US" sz="2000" dirty="0"/>
                      <a:t>	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98-43BA-B093-020F7BEA032D}"/>
                </c:ext>
              </c:extLst>
            </c:dLbl>
            <c:dLbl>
              <c:idx val="11"/>
              <c:layout>
                <c:manualLayout>
                  <c:x val="0"/>
                  <c:y val="-3.125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/>
                      <a:t>94’000 m3</a:t>
                    </a:r>
                  </a:p>
                  <a:p>
                    <a:r>
                      <a:rPr lang="en-US" sz="2000" dirty="0"/>
                      <a:t>40% </a:t>
                    </a:r>
                    <a:r>
                      <a:rPr lang="en-US" sz="2000" dirty="0" err="1"/>
                      <a:t>Buche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D98-43BA-B093-020F7BEA03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power"/>
            <c:dispRSqr val="0"/>
            <c:dispEq val="0"/>
          </c:trendline>
          <c:cat>
            <c:numRef>
              <c:f>Tabelle1!$A$2:$A$14</c:f>
              <c:numCache>
                <c:formatCode>General</c:formatCode>
                <c:ptCount val="1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numCache>
            </c:numRef>
          </c:cat>
          <c:val>
            <c:numRef>
              <c:f>Tabelle1!$B$2:$B$14</c:f>
              <c:numCache>
                <c:formatCode>General</c:formatCode>
                <c:ptCount val="13"/>
                <c:pt idx="0">
                  <c:v>230000</c:v>
                </c:pt>
                <c:pt idx="1">
                  <c:v>177000</c:v>
                </c:pt>
                <c:pt idx="2">
                  <c:v>161000</c:v>
                </c:pt>
                <c:pt idx="3">
                  <c:v>144000</c:v>
                </c:pt>
                <c:pt idx="4">
                  <c:v>138000</c:v>
                </c:pt>
                <c:pt idx="5">
                  <c:v>135000</c:v>
                </c:pt>
                <c:pt idx="6">
                  <c:v>131000</c:v>
                </c:pt>
                <c:pt idx="7">
                  <c:v>139000</c:v>
                </c:pt>
                <c:pt idx="8">
                  <c:v>108000</c:v>
                </c:pt>
                <c:pt idx="9">
                  <c:v>90000</c:v>
                </c:pt>
                <c:pt idx="10">
                  <c:v>102000</c:v>
                </c:pt>
                <c:pt idx="11">
                  <c:v>94000</c:v>
                </c:pt>
                <c:pt idx="12">
                  <c:v>94000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D98-43BA-B093-020F7BEA03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7299584"/>
        <c:axId val="33571392"/>
      </c:barChart>
      <c:catAx>
        <c:axId val="87299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de-DE"/>
          </a:p>
        </c:txPr>
        <c:crossAx val="33571392"/>
        <c:crosses val="autoZero"/>
        <c:auto val="1"/>
        <c:lblAlgn val="ctr"/>
        <c:lblOffset val="100"/>
        <c:noMultiLvlLbl val="0"/>
      </c:catAx>
      <c:valAx>
        <c:axId val="335713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600"/>
            </a:pPr>
            <a:endParaRPr lang="de-DE"/>
          </a:p>
        </c:txPr>
        <c:crossAx val="872995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Calibri" panose="020F0502020204030204" pitchFamily="34" charset="0"/>
        </a:defRPr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015857742160887E-2"/>
          <c:y val="4.4911235612268834E-2"/>
          <c:w val="0.88640816768752051"/>
          <c:h val="0.826516409993245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Fagus-Buche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numRef>
              <c:f>Tabelle1!$A$2:$A$10</c:f>
              <c:numCache>
                <c:formatCode>General</c:formatCode>
                <c:ptCount val="9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Tabelle1!$B$2:$B$10</c:f>
              <c:numCache>
                <c:formatCode>General</c:formatCode>
                <c:ptCount val="9"/>
                <c:pt idx="0">
                  <c:v>1100</c:v>
                </c:pt>
                <c:pt idx="1">
                  <c:v>2000</c:v>
                </c:pt>
                <c:pt idx="2">
                  <c:v>2900</c:v>
                </c:pt>
                <c:pt idx="3">
                  <c:v>4800</c:v>
                </c:pt>
                <c:pt idx="4">
                  <c:v>6540</c:v>
                </c:pt>
                <c:pt idx="5">
                  <c:v>7900</c:v>
                </c:pt>
                <c:pt idx="6">
                  <c:v>9050</c:v>
                </c:pt>
                <c:pt idx="7">
                  <c:v>14700</c:v>
                </c:pt>
                <c:pt idx="8">
                  <c:v>22400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BE-48F9-9ACB-982B11AFDD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37969920"/>
        <c:axId val="63248576"/>
      </c:barChart>
      <c:catAx>
        <c:axId val="37969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63248576"/>
        <c:crosses val="autoZero"/>
        <c:auto val="1"/>
        <c:lblAlgn val="ctr"/>
        <c:lblOffset val="100"/>
        <c:noMultiLvlLbl val="0"/>
      </c:catAx>
      <c:valAx>
        <c:axId val="632485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3796992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1415467151950975"/>
          <c:y val="5.9069170511452607E-2"/>
          <c:w val="0.87663767386727487"/>
          <c:h val="9.2361592946695645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Calibri" panose="020F0502020204030204" pitchFamily="34" charset="0"/>
        </a:defRPr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015857742160887E-2"/>
          <c:y val="4.4911235612268834E-2"/>
          <c:w val="0.88640816768752051"/>
          <c:h val="0.826516409993245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Fagus-Buche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numRef>
              <c:f>Tabelle1!$A$2:$A$10</c:f>
              <c:numCache>
                <c:formatCode>General</c:formatCode>
                <c:ptCount val="9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Tabelle1!$B$2:$B$10</c:f>
              <c:numCache>
                <c:formatCode>General</c:formatCode>
                <c:ptCount val="9"/>
                <c:pt idx="0">
                  <c:v>1100</c:v>
                </c:pt>
                <c:pt idx="1">
                  <c:v>2000</c:v>
                </c:pt>
                <c:pt idx="2">
                  <c:v>2900</c:v>
                </c:pt>
                <c:pt idx="3">
                  <c:v>4800</c:v>
                </c:pt>
                <c:pt idx="4">
                  <c:v>6540</c:v>
                </c:pt>
                <c:pt idx="5">
                  <c:v>7900</c:v>
                </c:pt>
                <c:pt idx="6">
                  <c:v>9050</c:v>
                </c:pt>
                <c:pt idx="7">
                  <c:v>14700</c:v>
                </c:pt>
                <c:pt idx="8">
                  <c:v>22400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BE-48F9-9ACB-982B11AFDD44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Gesamtmarkt</c:v>
                </c:pt>
              </c:strCache>
            </c:strRef>
          </c:tx>
          <c:invertIfNegative val="0"/>
          <c:cat>
            <c:numRef>
              <c:f>Tabelle1!$A$2:$A$10</c:f>
              <c:numCache>
                <c:formatCode>General</c:formatCode>
                <c:ptCount val="9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Tabelle1!$C$2:$C$10</c:f>
              <c:numCache>
                <c:formatCode>General</c:formatCode>
                <c:ptCount val="9"/>
                <c:pt idx="0">
                  <c:v>510000</c:v>
                </c:pt>
                <c:pt idx="1">
                  <c:v>520000</c:v>
                </c:pt>
                <c:pt idx="2">
                  <c:v>530000</c:v>
                </c:pt>
                <c:pt idx="3">
                  <c:v>540000</c:v>
                </c:pt>
                <c:pt idx="4">
                  <c:v>550000</c:v>
                </c:pt>
                <c:pt idx="5">
                  <c:v>560000</c:v>
                </c:pt>
                <c:pt idx="6">
                  <c:v>570000</c:v>
                </c:pt>
                <c:pt idx="7">
                  <c:v>570000</c:v>
                </c:pt>
                <c:pt idx="8">
                  <c:v>570000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BE-48F9-9ACB-982B11AFDD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37972480"/>
        <c:axId val="63253312"/>
      </c:barChart>
      <c:catAx>
        <c:axId val="37972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63253312"/>
        <c:crosses val="autoZero"/>
        <c:auto val="1"/>
        <c:lblAlgn val="ctr"/>
        <c:lblOffset val="100"/>
        <c:noMultiLvlLbl val="0"/>
      </c:catAx>
      <c:valAx>
        <c:axId val="6325331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3797248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1415467151950975"/>
          <c:y val="2.4978880753291563E-3"/>
          <c:w val="0.87663767386727487"/>
          <c:h val="9.2361592946695645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Calibri" panose="020F0502020204030204" pitchFamily="34" charset="0"/>
        </a:defRPr>
      </a:pPr>
      <a:endParaRPr lang="de-DE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47345519919275"/>
          <c:y val="3.2073266455129583E-2"/>
          <c:w val="0.88640816768752051"/>
          <c:h val="0.826516409993245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Verkaufserlös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numRef>
              <c:f>Tabelle1!$A$2:$A$10</c:f>
              <c:numCache>
                <c:formatCode>General</c:formatCode>
                <c:ptCount val="9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Tabelle1!$B$2:$B$10</c:f>
              <c:numCache>
                <c:formatCode>General</c:formatCode>
                <c:ptCount val="9"/>
                <c:pt idx="0">
                  <c:v>1204</c:v>
                </c:pt>
                <c:pt idx="1">
                  <c:v>2195</c:v>
                </c:pt>
                <c:pt idx="2">
                  <c:v>3197</c:v>
                </c:pt>
                <c:pt idx="3">
                  <c:v>5363</c:v>
                </c:pt>
                <c:pt idx="4">
                  <c:v>7325</c:v>
                </c:pt>
                <c:pt idx="5">
                  <c:v>8949</c:v>
                </c:pt>
                <c:pt idx="6">
                  <c:v>10225</c:v>
                </c:pt>
                <c:pt idx="7">
                  <c:v>16628</c:v>
                </c:pt>
                <c:pt idx="8">
                  <c:v>25354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BE-48F9-9ACB-982B11AFDD44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Bruttogewinn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numRef>
              <c:f>Tabelle1!$A$2:$A$10</c:f>
              <c:numCache>
                <c:formatCode>General</c:formatCode>
                <c:ptCount val="9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Tabelle1!$C$2:$C$10</c:f>
              <c:numCache>
                <c:formatCode>General</c:formatCode>
                <c:ptCount val="9"/>
                <c:pt idx="0">
                  <c:v>-280</c:v>
                </c:pt>
                <c:pt idx="1">
                  <c:v>-159</c:v>
                </c:pt>
                <c:pt idx="2">
                  <c:v>-245</c:v>
                </c:pt>
                <c:pt idx="3">
                  <c:v>266</c:v>
                </c:pt>
                <c:pt idx="4">
                  <c:v>822</c:v>
                </c:pt>
                <c:pt idx="5">
                  <c:v>1374</c:v>
                </c:pt>
                <c:pt idx="6">
                  <c:v>1396</c:v>
                </c:pt>
                <c:pt idx="7">
                  <c:v>2906</c:v>
                </c:pt>
                <c:pt idx="8">
                  <c:v>5244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BE-48F9-9ACB-982B11AFDD44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EBIT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numRef>
              <c:f>Tabelle1!$A$2:$A$10</c:f>
              <c:numCache>
                <c:formatCode>General</c:formatCode>
                <c:ptCount val="9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Tabelle1!$D$2:$D$10</c:f>
              <c:numCache>
                <c:formatCode>General</c:formatCode>
                <c:ptCount val="9"/>
                <c:pt idx="0">
                  <c:v>-880</c:v>
                </c:pt>
                <c:pt idx="1">
                  <c:v>-760</c:v>
                </c:pt>
                <c:pt idx="2">
                  <c:v>-845</c:v>
                </c:pt>
                <c:pt idx="3">
                  <c:v>-333</c:v>
                </c:pt>
                <c:pt idx="4">
                  <c:v>222</c:v>
                </c:pt>
                <c:pt idx="5">
                  <c:v>774</c:v>
                </c:pt>
                <c:pt idx="6">
                  <c:v>799</c:v>
                </c:pt>
                <c:pt idx="7">
                  <c:v>2306</c:v>
                </c:pt>
                <c:pt idx="8">
                  <c:v>4644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3BE-48F9-9ACB-982B11AFDD44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Jahresergebnis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numRef>
              <c:f>Tabelle1!$A$2:$A$10</c:f>
              <c:numCache>
                <c:formatCode>General</c:formatCode>
                <c:ptCount val="9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Tabelle1!$E$2:$E$10</c:f>
              <c:numCache>
                <c:formatCode>General</c:formatCode>
                <c:ptCount val="9"/>
                <c:pt idx="0">
                  <c:v>-923</c:v>
                </c:pt>
                <c:pt idx="1">
                  <c:v>-803</c:v>
                </c:pt>
                <c:pt idx="2">
                  <c:v>-889</c:v>
                </c:pt>
                <c:pt idx="3">
                  <c:v>-377</c:v>
                </c:pt>
                <c:pt idx="4">
                  <c:v>180</c:v>
                </c:pt>
                <c:pt idx="5">
                  <c:v>439</c:v>
                </c:pt>
                <c:pt idx="6">
                  <c:v>466</c:v>
                </c:pt>
                <c:pt idx="7">
                  <c:v>1625</c:v>
                </c:pt>
                <c:pt idx="8">
                  <c:v>3365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3BE-48F9-9ACB-982B11AFDD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37970432"/>
        <c:axId val="63256768"/>
      </c:barChart>
      <c:catAx>
        <c:axId val="3797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63256768"/>
        <c:crosses val="autoZero"/>
        <c:auto val="1"/>
        <c:lblAlgn val="ctr"/>
        <c:lblOffset val="100"/>
        <c:noMultiLvlLbl val="0"/>
      </c:catAx>
      <c:valAx>
        <c:axId val="6325676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3797043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Calibri" panose="020F0502020204030204" pitchFamily="34" charset="0"/>
        </a:defRPr>
      </a:pPr>
      <a:endParaRPr lang="de-DE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45659" cy="496332"/>
          </a:xfrm>
          <a:prstGeom prst="rect">
            <a:avLst/>
          </a:prstGeom>
        </p:spPr>
        <p:txBody>
          <a:bodyPr vert="horz" lIns="91425" tIns="45713" rIns="91425" bIns="45713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6" y="2"/>
            <a:ext cx="2945659" cy="496332"/>
          </a:xfrm>
          <a:prstGeom prst="rect">
            <a:avLst/>
          </a:prstGeom>
        </p:spPr>
        <p:txBody>
          <a:bodyPr vert="horz" lIns="91425" tIns="45713" rIns="91425" bIns="45713" rtlCol="0"/>
          <a:lstStyle>
            <a:lvl1pPr algn="r">
              <a:defRPr sz="1200"/>
            </a:lvl1pPr>
          </a:lstStyle>
          <a:p>
            <a:fld id="{CC554CE2-B13B-422A-9CAE-32E05F823925}" type="datetimeFigureOut">
              <a:rPr lang="de-CH" smtClean="0"/>
              <a:t>29.08.2017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3" y="9428585"/>
            <a:ext cx="2945659" cy="496332"/>
          </a:xfrm>
          <a:prstGeom prst="rect">
            <a:avLst/>
          </a:prstGeom>
        </p:spPr>
        <p:txBody>
          <a:bodyPr vert="horz" lIns="91425" tIns="45713" rIns="91425" bIns="45713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6" y="9428585"/>
            <a:ext cx="2945659" cy="496332"/>
          </a:xfrm>
          <a:prstGeom prst="rect">
            <a:avLst/>
          </a:prstGeom>
        </p:spPr>
        <p:txBody>
          <a:bodyPr vert="horz" lIns="91425" tIns="45713" rIns="91425" bIns="45713" rtlCol="0" anchor="b"/>
          <a:lstStyle>
            <a:lvl1pPr algn="r">
              <a:defRPr sz="1200"/>
            </a:lvl1pPr>
          </a:lstStyle>
          <a:p>
            <a:fld id="{F8605654-0947-41C6-92F2-2DC975ADEA8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959441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45659" cy="496332"/>
          </a:xfrm>
          <a:prstGeom prst="rect">
            <a:avLst/>
          </a:prstGeom>
        </p:spPr>
        <p:txBody>
          <a:bodyPr vert="horz" lIns="91425" tIns="45713" rIns="91425" bIns="45713" rtlCol="0"/>
          <a:lstStyle>
            <a:lvl1pPr algn="l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6" y="2"/>
            <a:ext cx="2945659" cy="496332"/>
          </a:xfrm>
          <a:prstGeom prst="rect">
            <a:avLst/>
          </a:prstGeom>
        </p:spPr>
        <p:txBody>
          <a:bodyPr vert="horz" lIns="91425" tIns="45713" rIns="91425" bIns="45713" rtlCol="0"/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0C88F721-86F1-40A7-AB9E-D8F20F539F0B}" type="datetimeFigureOut">
              <a:rPr lang="de-CH"/>
              <a:pPr>
                <a:defRPr/>
              </a:pPr>
              <a:t>29.08.2017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5" tIns="45713" rIns="91425" bIns="45713" rtlCol="0" anchor="ctr"/>
          <a:lstStyle/>
          <a:p>
            <a:pPr lvl="0"/>
            <a:endParaRPr lang="de-CH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vert="horz" lIns="91425" tIns="45713" rIns="91425" bIns="45713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" y="9428585"/>
            <a:ext cx="2945659" cy="496332"/>
          </a:xfrm>
          <a:prstGeom prst="rect">
            <a:avLst/>
          </a:prstGeom>
        </p:spPr>
        <p:txBody>
          <a:bodyPr vert="horz" lIns="91425" tIns="45713" rIns="91425" bIns="45713" rtlCol="0" anchor="b"/>
          <a:lstStyle>
            <a:lvl1pPr algn="l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6" y="9428585"/>
            <a:ext cx="2945659" cy="496332"/>
          </a:xfrm>
          <a:prstGeom prst="rect">
            <a:avLst/>
          </a:prstGeom>
        </p:spPr>
        <p:txBody>
          <a:bodyPr vert="horz" lIns="91425" tIns="45713" rIns="91425" bIns="45713" rtlCol="0" anchor="b"/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9F8D77B7-375E-4A7B-93F4-25387C639041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902254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30837" indent="-330837">
              <a:buFont typeface="Arial" panose="020B0604020202020204" pitchFamily="34" charset="0"/>
              <a:buChar char="•"/>
            </a:pP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Vision</a:t>
            </a:r>
          </a:p>
          <a:p>
            <a:pPr marL="330837" indent="-330837">
              <a:buFont typeface="Arial" panose="020B0604020202020204" pitchFamily="34" charset="0"/>
              <a:buChar char="•"/>
            </a:pP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Ausgangslage / Marktsituation</a:t>
            </a:r>
          </a:p>
          <a:p>
            <a:pPr marL="330837" indent="-330837">
              <a:buFont typeface="Arial" panose="020B0604020202020204" pitchFamily="34" charset="0"/>
              <a:buChar char="•"/>
            </a:pP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Anlagekonzept und Produktekatalog</a:t>
            </a:r>
          </a:p>
          <a:p>
            <a:pPr marL="330837" indent="-330837">
              <a:buFont typeface="Arial" panose="020B0604020202020204" pitchFamily="34" charset="0"/>
              <a:buChar char="•"/>
            </a:pP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Businessplan / Finanzierungsplan</a:t>
            </a:r>
          </a:p>
          <a:p>
            <a:pPr marL="330837" indent="-330837">
              <a:buFont typeface="Arial" panose="020B0604020202020204" pitchFamily="34" charset="0"/>
              <a:buChar char="•"/>
            </a:pP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nächste Schritte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8D77B7-375E-4A7B-93F4-25387C639041}" type="slidenum">
              <a:rPr lang="de-CH" smtClean="0"/>
              <a:pPr>
                <a:defRPr/>
              </a:pPr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0453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8D77B7-375E-4A7B-93F4-25387C639041}" type="slidenum">
              <a:rPr lang="de-CH" smtClean="0"/>
              <a:pPr>
                <a:defRPr/>
              </a:pPr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26289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8D77B7-375E-4A7B-93F4-25387C639041}" type="slidenum">
              <a:rPr lang="de-CH" smtClean="0"/>
              <a:pPr>
                <a:defRPr/>
              </a:pPr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63705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8D77B7-375E-4A7B-93F4-25387C639041}" type="slidenum">
              <a:rPr lang="de-CH" smtClean="0"/>
              <a:pPr>
                <a:defRPr/>
              </a:pPr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63705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8D77B7-375E-4A7B-93F4-25387C639041}" type="slidenum">
              <a:rPr lang="de-CH" smtClean="0"/>
              <a:pPr>
                <a:defRPr/>
              </a:pPr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63705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8D77B7-375E-4A7B-93F4-25387C639041}" type="slidenum">
              <a:rPr lang="de-CH" smtClean="0"/>
              <a:pPr>
                <a:defRPr/>
              </a:pPr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63705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8D77B7-375E-4A7B-93F4-25387C639041}" type="slidenum">
              <a:rPr lang="de-CH" smtClean="0"/>
              <a:pPr>
                <a:defRPr/>
              </a:pPr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26289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8D77B7-375E-4A7B-93F4-25387C639041}" type="slidenum">
              <a:rPr lang="de-CH" smtClean="0"/>
              <a:pPr>
                <a:defRPr/>
              </a:pPr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01481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8D77B7-375E-4A7B-93F4-25387C639041}" type="slidenum">
              <a:rPr lang="de-CH" smtClean="0"/>
              <a:pPr>
                <a:defRPr/>
              </a:pPr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5559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  <a:buClr>
                <a:srgbClr val="2DA2BF"/>
              </a:buClr>
              <a:buSzPct val="68000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Bereits erreicht bis heute</a:t>
            </a:r>
          </a:p>
          <a:p>
            <a:pPr marL="330837" indent="-330837">
              <a:lnSpc>
                <a:spcPct val="80000"/>
              </a:lnSpc>
              <a:spcBef>
                <a:spcPct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Produkteentwicklung und Marktanalyse</a:t>
            </a:r>
          </a:p>
          <a:p>
            <a:pPr marL="330837" indent="-330837">
              <a:lnSpc>
                <a:spcPct val="80000"/>
              </a:lnSpc>
              <a:spcBef>
                <a:spcPct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Technische Machbarkeit / Entwicklung Anlagetechnik</a:t>
            </a:r>
          </a:p>
          <a:p>
            <a:pPr marL="330837" indent="-330837">
              <a:lnSpc>
                <a:spcPct val="80000"/>
              </a:lnSpc>
              <a:spcBef>
                <a:spcPct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Wirtschaftliche Machbarkeit / Planrechnungen</a:t>
            </a:r>
          </a:p>
          <a:p>
            <a:pPr marL="330837" indent="-330837">
              <a:lnSpc>
                <a:spcPct val="80000"/>
              </a:lnSpc>
              <a:spcBef>
                <a:spcPct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Businessplan erstellen</a:t>
            </a:r>
          </a:p>
          <a:p>
            <a:pPr>
              <a:lnSpc>
                <a:spcPct val="80000"/>
              </a:lnSpc>
              <a:spcBef>
                <a:spcPct val="0"/>
              </a:spcBef>
              <a:buClr>
                <a:srgbClr val="2DA2BF"/>
              </a:buClr>
              <a:buSzPct val="68000"/>
            </a:pP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Clr>
                <a:srgbClr val="2DA2BF"/>
              </a:buClr>
              <a:buSzPct val="68000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Ziele bis Ende 2015</a:t>
            </a:r>
          </a:p>
          <a:p>
            <a:pPr marL="330837" indent="-330837">
              <a:lnSpc>
                <a:spcPct val="80000"/>
              </a:lnSpc>
              <a:spcBef>
                <a:spcPct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Kapitalbeschaffung (AK, FK, Fördergelder)</a:t>
            </a:r>
          </a:p>
          <a:p>
            <a:pPr marL="330837" indent="-330837">
              <a:lnSpc>
                <a:spcPct val="80000"/>
              </a:lnSpc>
              <a:spcBef>
                <a:spcPct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Realisierungsentscheid</a:t>
            </a:r>
          </a:p>
          <a:p>
            <a:pPr marL="330837" indent="-330837">
              <a:lnSpc>
                <a:spcPct val="80000"/>
              </a:lnSpc>
              <a:spcBef>
                <a:spcPct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Marktbearbeitung, realisieren von Leuchtturmprojekten</a:t>
            </a:r>
          </a:p>
          <a:p>
            <a:pPr>
              <a:lnSpc>
                <a:spcPct val="80000"/>
              </a:lnSpc>
              <a:spcBef>
                <a:spcPct val="0"/>
              </a:spcBef>
              <a:buSzPct val="100000"/>
            </a:pP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Clr>
                <a:srgbClr val="2DA2BF"/>
              </a:buClr>
              <a:buSzPct val="68000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Endziel</a:t>
            </a:r>
          </a:p>
          <a:p>
            <a:pPr marL="330837" indent="-330837">
              <a:lnSpc>
                <a:spcPct val="80000"/>
              </a:lnSpc>
              <a:spcBef>
                <a:spcPct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Modernes Produktionswerk für Buche-Leimholz-Produkte </a:t>
            </a:r>
            <a:b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in der Schweiz mit ca. 22‘000 m3 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Ausstoss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8D77B7-375E-4A7B-93F4-25387C639041}" type="slidenum">
              <a:rPr lang="de-CH" smtClean="0"/>
              <a:pPr>
                <a:defRPr/>
              </a:pPr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35571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  <a:buClr>
                <a:srgbClr val="2DA2BF"/>
              </a:buClr>
              <a:buSzPct val="68000"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8D77B7-375E-4A7B-93F4-25387C639041}" type="slidenum">
              <a:rPr lang="de-CH" smtClean="0"/>
              <a:pPr>
                <a:defRPr/>
              </a:pPr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35571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  <a:buClr>
                <a:srgbClr val="2DA2BF"/>
              </a:buClr>
              <a:buSzPct val="68000"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8D77B7-375E-4A7B-93F4-25387C639041}" type="slidenum">
              <a:rPr lang="de-CH" smtClean="0"/>
              <a:pPr>
                <a:defRPr/>
              </a:pPr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35571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8D77B7-375E-4A7B-93F4-25387C639041}" type="slidenum">
              <a:rPr lang="de-CH" smtClean="0"/>
              <a:pPr>
                <a:defRPr/>
              </a:pPr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1564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Naue Holzanwendungen</a:t>
            </a:r>
            <a:r>
              <a:rPr lang="de-CH" baseline="0" dirty="0"/>
              <a:t> für den Gewerbe- und Industriebau verlangen nach neuen Produkten.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8D77B7-375E-4A7B-93F4-25387C639041}" type="slidenum">
              <a:rPr lang="de-CH" smtClean="0"/>
              <a:pPr>
                <a:defRPr/>
              </a:pPr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57072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8D77B7-375E-4A7B-93F4-25387C639041}" type="slidenum">
              <a:rPr lang="de-CH" smtClean="0"/>
              <a:pPr>
                <a:defRPr/>
              </a:pPr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0173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8D77B7-375E-4A7B-93F4-25387C639041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595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8D77B7-375E-4A7B-93F4-25387C639041}" type="slidenum">
              <a:rPr lang="de-CH" smtClean="0"/>
              <a:pPr>
                <a:defRPr/>
              </a:pPr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62739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AA16F8-32E8-4236-ACA2-4B19F3C4472C}" type="datetimeFigureOut">
              <a:rPr lang="de-CH" smtClean="0"/>
              <a:t>29.08.2017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DB0902-EF62-4445-8C62-B806601CF65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87833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40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40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AA16F8-32E8-4236-ACA2-4B19F3C4472C}" type="datetimeFigureOut">
              <a:rPr lang="de-CH" smtClean="0"/>
              <a:t>29.08.2017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DB0902-EF62-4445-8C62-B806601CF65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62852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AA16F8-32E8-4236-ACA2-4B19F3C4472C}" type="datetimeFigureOut">
              <a:rPr lang="de-CH" smtClean="0"/>
              <a:t>29.08.2017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DB0902-EF62-4445-8C62-B806601CF65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45686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AA16F8-32E8-4236-ACA2-4B19F3C4472C}" type="datetimeFigureOut">
              <a:rPr lang="de-CH" smtClean="0"/>
              <a:t>29.08.2017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DB0902-EF62-4445-8C62-B806601CF65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13409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40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AA16F8-32E8-4236-ACA2-4B19F3C4472C}" type="datetimeFigureOut">
              <a:rPr lang="de-CH" smtClean="0"/>
              <a:t>29.08.2017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DB0902-EF62-4445-8C62-B806601CF65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1852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40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AA16F8-32E8-4236-ACA2-4B19F3C4472C}" type="datetimeFigureOut">
              <a:rPr lang="de-CH" smtClean="0"/>
              <a:t>29.08.2017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DB0902-EF62-4445-8C62-B806601CF65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67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AA16F8-32E8-4236-ACA2-4B19F3C4472C}" type="datetimeFigureOut">
              <a:rPr lang="de-CH" smtClean="0"/>
              <a:t>29.08.2017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DB0902-EF62-4445-8C62-B806601CF65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89770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762625" cy="5811839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AA16F8-32E8-4236-ACA2-4B19F3C4472C}" type="datetimeFigureOut">
              <a:rPr lang="de-CH" smtClean="0"/>
              <a:t>29.08.2017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DB0902-EF62-4445-8C62-B806601CF65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9975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winkliges Dreiec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685800" y="1752602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17" name="Untertitel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de-DE"/>
              <a:t>Formatvorlage des Untertitelmasters durch Klicken bearbeiten</a:t>
            </a:r>
            <a:endParaRPr kumimoji="0" lang="en-US"/>
          </a:p>
        </p:txBody>
      </p:sp>
      <p:grpSp>
        <p:nvGrpSpPr>
          <p:cNvPr id="2" name="Gruppieren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ihand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ihand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ihand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Gerade Verbindung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umsplatzhalt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6AA16F8-32E8-4236-ACA2-4B19F3C4472C}" type="datetimeFigureOut">
              <a:rPr lang="de-CH" smtClean="0"/>
              <a:t>29.08.2017</a:t>
            </a:fld>
            <a:endParaRPr lang="de-CH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de-CH"/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5DB0902-EF62-4445-8C62-B806601CF656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16F8-32E8-4236-ACA2-4B19F3C4472C}" type="datetimeFigureOut">
              <a:rPr lang="de-CH" smtClean="0"/>
              <a:t>29.08.2017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0902-EF62-4445-8C62-B806601CF656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16F8-32E8-4236-ACA2-4B19F3C4472C}" type="datetimeFigureOut">
              <a:rPr lang="de-CH" smtClean="0"/>
              <a:t>29.08.2017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0902-EF62-4445-8C62-B806601CF656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Eingekerbter Richtungspfeil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Eingekerbter Richtungspfeil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16F8-32E8-4236-ACA2-4B19F3C4472C}" type="datetimeFigureOut">
              <a:rPr lang="de-CH" smtClean="0"/>
              <a:t>29.08.2017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0902-EF62-4445-8C62-B806601CF656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8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1444295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1444295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16F8-32E8-4236-ACA2-4B19F3C4472C}" type="datetimeFigureOut">
              <a:rPr lang="de-CH" smtClean="0"/>
              <a:t>29.08.2017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0902-EF62-4445-8C62-B806601CF656}" type="slidenum">
              <a:rPr lang="de-CH" smtClean="0"/>
              <a:t>‹Nr.›</a:t>
            </a:fld>
            <a:endParaRPr lang="de-C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16F8-32E8-4236-ACA2-4B19F3C4472C}" type="datetimeFigureOut">
              <a:rPr lang="de-CH" smtClean="0"/>
              <a:t>29.08.2017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0902-EF62-4445-8C62-B806601CF656}" type="slidenum">
              <a:rPr lang="de-CH" smtClean="0"/>
              <a:t>‹Nr.›</a:t>
            </a:fld>
            <a:endParaRPr lang="de-CH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16F8-32E8-4236-ACA2-4B19F3C4472C}" type="datetimeFigureOut">
              <a:rPr lang="de-CH" smtClean="0"/>
              <a:t>29.08.2017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0902-EF62-4445-8C62-B806601CF656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4419600" y="5355103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46AA16F8-32E8-4236-ACA2-4B19F3C4472C}" type="datetimeFigureOut">
              <a:rPr lang="de-CH" smtClean="0"/>
              <a:t>29.08.2017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0902-EF62-4445-8C62-B806601CF656}" type="slidenum">
              <a:rPr lang="de-CH" smtClean="0"/>
              <a:t>‹Nr.›</a:t>
            </a:fld>
            <a:endParaRPr lang="de-C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141232" y="5443403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de-DE"/>
              <a:t>Bild durch Klicken auf Symbol hinzufügen</a:t>
            </a:r>
            <a:endParaRPr kumimoji="0"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6AA16F8-32E8-4236-ACA2-4B19F3C4472C}" type="datetimeFigureOut">
              <a:rPr lang="de-CH" smtClean="0"/>
              <a:t>29.08.2017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380074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5DB0902-EF62-4445-8C62-B806601CF656}" type="slidenum">
              <a:rPr lang="de-CH" smtClean="0"/>
              <a:t>‹Nr.›</a:t>
            </a:fld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4865123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8" name="Freihandform 7"/>
          <p:cNvSpPr>
            <a:spLocks/>
          </p:cNvSpPr>
          <p:nvPr/>
        </p:nvSpPr>
        <p:spPr bwMode="auto">
          <a:xfrm>
            <a:off x="499273" y="5944937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ihandform 8"/>
          <p:cNvSpPr>
            <a:spLocks/>
          </p:cNvSpPr>
          <p:nvPr/>
        </p:nvSpPr>
        <p:spPr bwMode="auto">
          <a:xfrm>
            <a:off x="485717" y="5939011"/>
            <a:ext cx="369045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htwinkliges Dreieck 9"/>
          <p:cNvSpPr>
            <a:spLocks/>
          </p:cNvSpPr>
          <p:nvPr/>
        </p:nvSpPr>
        <p:spPr bwMode="auto">
          <a:xfrm>
            <a:off x="-6042" y="5791254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Gerade Verbindung 10"/>
          <p:cNvCxnSpPr/>
          <p:nvPr/>
        </p:nvCxnSpPr>
        <p:spPr>
          <a:xfrm>
            <a:off x="-9237" y="5787739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ingekerbter Richtungspfeil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Eingekerbter Richtungspfeil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kumimoji="0" lang="de-DE" dirty="0"/>
              <a:t>Titelmasterformat durch Klicken bearbeiten</a:t>
            </a:r>
            <a:endParaRPr kumimoji="0" lang="en-US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481330"/>
            <a:ext cx="8229600" cy="4386071"/>
          </a:xfrm>
        </p:spPr>
        <p:txBody>
          <a:bodyPr vert="eaVert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de-DE" dirty="0"/>
              <a:t>Textmasterformat bearbeiten</a:t>
            </a:r>
          </a:p>
          <a:p>
            <a:pPr lvl="1" eaLnBrk="1" latinLnBrk="0" hangingPunct="1"/>
            <a:r>
              <a:rPr lang="de-DE" dirty="0"/>
              <a:t>Zweite Ebene</a:t>
            </a:r>
          </a:p>
          <a:p>
            <a:pPr lvl="2" eaLnBrk="1" latinLnBrk="0" hangingPunct="1"/>
            <a:r>
              <a:rPr lang="de-DE" dirty="0"/>
              <a:t>Dritte Ebene</a:t>
            </a:r>
          </a:p>
          <a:p>
            <a:pPr lvl="3" eaLnBrk="1" latinLnBrk="0" hangingPunct="1"/>
            <a:r>
              <a:rPr lang="de-DE" dirty="0"/>
              <a:t>Vierte Ebene</a:t>
            </a:r>
          </a:p>
          <a:p>
            <a:pPr lvl="4" eaLnBrk="1" latinLnBrk="0" hangingPunct="1"/>
            <a:r>
              <a:rPr lang="de-DE" dirty="0"/>
              <a:t>Fünfte Ebene</a:t>
            </a:r>
            <a:endParaRPr kumimoji="0"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16F8-32E8-4236-ACA2-4B19F3C4472C}" type="datetimeFigureOut">
              <a:rPr lang="de-CH" smtClean="0"/>
              <a:t>29.08.2017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0902-EF62-4445-8C62-B806601CF656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44013" y="274641"/>
            <a:ext cx="1777470" cy="5592761"/>
          </a:xfrm>
        </p:spPr>
        <p:txBody>
          <a:bodyPr vert="eaVert"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kumimoji="0" lang="de-DE" dirty="0"/>
              <a:t>Titelmasterformat durch Klicken bearbeiten</a:t>
            </a:r>
            <a:endParaRPr kumimoji="0" lang="en-US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16F8-32E8-4236-ACA2-4B19F3C4472C}" type="datetimeFigureOut">
              <a:rPr lang="de-CH" smtClean="0"/>
              <a:t>29.08.2017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0902-EF62-4445-8C62-B806601CF656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gus_Jura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492" y="1062648"/>
            <a:ext cx="4793630" cy="3226045"/>
          </a:xfrm>
          <a:prstGeom prst="rect">
            <a:avLst/>
          </a:prstGeom>
        </p:spPr>
      </p:pic>
      <p:pic>
        <p:nvPicPr>
          <p:cNvPr id="8" name="Bild 7" descr="Logo_Bauen_mit_Buche_farbig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" y="4797153"/>
            <a:ext cx="867019" cy="120979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797153"/>
            <a:ext cx="852076" cy="119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50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610339" y="5115449"/>
            <a:ext cx="6400800" cy="1314315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dirty="0"/>
              <a:t>Waldbesitzer-Verband Schaffhausen</a:t>
            </a:r>
          </a:p>
          <a:p>
            <a:r>
              <a:rPr lang="de-CH" dirty="0"/>
              <a:t>Generalversammlung vom 27.3.2015</a:t>
            </a:r>
            <a:endParaRPr lang="de-DE" dirty="0"/>
          </a:p>
        </p:txBody>
      </p:sp>
      <p:pic>
        <p:nvPicPr>
          <p:cNvPr id="7" name="Bild 6" descr="Fagus_Jura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492" y="1062648"/>
            <a:ext cx="4793630" cy="3226045"/>
          </a:xfrm>
          <a:prstGeom prst="rect">
            <a:avLst/>
          </a:prstGeom>
        </p:spPr>
      </p:pic>
      <p:pic>
        <p:nvPicPr>
          <p:cNvPr id="8" name="Bild 7" descr="Logo_Bauen_mit_Buche_farbig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6" y="5219972"/>
            <a:ext cx="867019" cy="120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03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AA16F8-32E8-4236-ACA2-4B19F3C4472C}" type="datetimeFigureOut">
              <a:rPr lang="de-CH" smtClean="0"/>
              <a:t>29.08.2017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DB0902-EF62-4445-8C62-B806601CF65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48519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AA16F8-32E8-4236-ACA2-4B19F3C4472C}" type="datetimeFigureOut">
              <a:rPr lang="de-CH" smtClean="0"/>
              <a:t>29.08.2017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DB0902-EF62-4445-8C62-B806601CF65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8822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AA16F8-32E8-4236-ACA2-4B19F3C4472C}" type="datetimeFigureOut">
              <a:rPr lang="de-CH" smtClean="0"/>
              <a:t>29.08.2017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DB0902-EF62-4445-8C62-B806601CF65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17518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51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41439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295" y="6016263"/>
            <a:ext cx="1169987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35" y="5930438"/>
            <a:ext cx="643459" cy="868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266700" indent="-266700" algn="l" rtl="0" eaLnBrk="0" fontAlgn="base" hangingPunct="0">
        <a:spcBef>
          <a:spcPct val="20000"/>
        </a:spcBef>
        <a:spcAft>
          <a:spcPct val="0"/>
        </a:spcAft>
        <a:buClr>
          <a:srgbClr val="11C915"/>
        </a:buClr>
        <a:buSzPct val="120000"/>
        <a:buFont typeface="Wingdings" pitchFamily="2" charset="2"/>
        <a:buChar char=""/>
        <a:defRPr sz="2400" b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2925" indent="-276225" algn="l" rtl="0" eaLnBrk="0" fontAlgn="base" hangingPunct="0">
        <a:spcBef>
          <a:spcPct val="20000"/>
        </a:spcBef>
        <a:spcAft>
          <a:spcPct val="0"/>
        </a:spcAft>
        <a:buClr>
          <a:srgbClr val="00B050"/>
        </a:buClr>
        <a:buFont typeface="Wingdings" pitchFamily="2" charset="2"/>
        <a:buChar char=""/>
        <a:tabLst>
          <a:tab pos="542925" algn="l"/>
        </a:tabLst>
        <a:defRPr sz="2000">
          <a:solidFill>
            <a:schemeClr val="tx1"/>
          </a:solidFill>
          <a:latin typeface="Arial" pitchFamily="34" charset="0"/>
          <a:ea typeface="Geneva" charset="-128"/>
          <a:cs typeface="Arial" pitchFamily="34" charset="0"/>
        </a:defRPr>
      </a:lvl2pPr>
      <a:lvl3pPr marL="714375" indent="-171450" algn="l" rtl="0" eaLnBrk="0" fontAlgn="base" hangingPunct="0">
        <a:spcBef>
          <a:spcPct val="20000"/>
        </a:spcBef>
        <a:spcAft>
          <a:spcPct val="0"/>
        </a:spcAft>
        <a:buClr>
          <a:srgbClr val="00B050"/>
        </a:buClr>
        <a:buFont typeface="Wingdings" pitchFamily="2" charset="2"/>
        <a:buChar char="§"/>
        <a:defRPr>
          <a:solidFill>
            <a:schemeClr val="tx1"/>
          </a:solidFill>
          <a:latin typeface="Arial" pitchFamily="34" charset="0"/>
          <a:ea typeface="Geneva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</a:defRPr>
      </a:lvl9pPr>
    </p:bodyStyle>
    <p:otherStyle>
      <a:defPPr>
        <a:defRPr lang="de-CH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93460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 12"/>
          <p:cNvSpPr>
            <a:spLocks/>
          </p:cNvSpPr>
          <p:nvPr/>
        </p:nvSpPr>
        <p:spPr bwMode="auto">
          <a:xfrm>
            <a:off x="499273" y="5944937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ihandform 11"/>
          <p:cNvSpPr>
            <a:spLocks/>
          </p:cNvSpPr>
          <p:nvPr/>
        </p:nvSpPr>
        <p:spPr bwMode="auto">
          <a:xfrm>
            <a:off x="485717" y="5939011"/>
            <a:ext cx="369045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echtwinkliges Dreieck 13"/>
          <p:cNvSpPr>
            <a:spLocks/>
          </p:cNvSpPr>
          <p:nvPr/>
        </p:nvSpPr>
        <p:spPr bwMode="auto">
          <a:xfrm>
            <a:off x="-6042" y="5791254"/>
            <a:ext cx="3402314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Gerade Verbindung 14"/>
          <p:cNvCxnSpPr/>
          <p:nvPr/>
        </p:nvCxnSpPr>
        <p:spPr>
          <a:xfrm>
            <a:off x="-9237" y="5787739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elplatzhalter 8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0" name="Textplatzhalter 29"/>
          <p:cNvSpPr>
            <a:spLocks noGrp="1"/>
          </p:cNvSpPr>
          <p:nvPr>
            <p:ph type="body" idx="1"/>
          </p:nvPr>
        </p:nvSpPr>
        <p:spPr>
          <a:xfrm>
            <a:off x="457200" y="1481329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/>
              <a:t>Textmasterformat bearbeiten</a:t>
            </a:r>
          </a:p>
          <a:p>
            <a:pPr lvl="1" eaLnBrk="1" latinLnBrk="0" hangingPunct="1"/>
            <a:r>
              <a:rPr kumimoji="0" lang="de-DE"/>
              <a:t>Zweite Ebene</a:t>
            </a:r>
          </a:p>
          <a:p>
            <a:pPr lvl="2" eaLnBrk="1" latinLnBrk="0" hangingPunct="1"/>
            <a:r>
              <a:rPr kumimoji="0" lang="de-DE"/>
              <a:t>Dritte Ebene</a:t>
            </a:r>
          </a:p>
          <a:p>
            <a:pPr lvl="3" eaLnBrk="1" latinLnBrk="0" hangingPunct="1"/>
            <a:r>
              <a:rPr kumimoji="0" lang="de-DE"/>
              <a:t>Vierte Ebene</a:t>
            </a:r>
          </a:p>
          <a:p>
            <a:pPr lvl="4" eaLnBrk="1" latinLnBrk="0" hangingPunct="1"/>
            <a:r>
              <a:rPr kumimoji="0" lang="de-DE"/>
              <a:t>Fünfte Ebene</a:t>
            </a:r>
            <a:endParaRPr kumimoji="0" lang="en-US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8/29/2017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4380074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eaLnBrk="1" latinLnBrk="0" hangingPunct="1"/>
            <a:fld id="{D5BBC35B-A44B-4119-B8DA-DE9E3DFADA20}" type="slidenum">
              <a:rPr kumimoji="0" lang="en-US" smtClean="0"/>
              <a:pPr eaLnBrk="1" latinLnBrk="0" hangingPunct="1"/>
              <a:t>‹Nr.›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sldNum="0" hdr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3"/>
          <p:cNvSpPr>
            <a:spLocks noGrp="1"/>
          </p:cNvSpPr>
          <p:nvPr>
            <p:ph type="subTitle" idx="4294967295"/>
          </p:nvPr>
        </p:nvSpPr>
        <p:spPr>
          <a:xfrm>
            <a:off x="2195736" y="4725144"/>
            <a:ext cx="4824536" cy="1296144"/>
          </a:xfrm>
        </p:spPr>
        <p:txBody>
          <a:bodyPr>
            <a:noAutofit/>
          </a:bodyPr>
          <a:lstStyle/>
          <a:p>
            <a:pPr marL="109728" indent="0" algn="ctr">
              <a:buNone/>
            </a:pPr>
            <a:r>
              <a:rPr lang="de-DE" sz="2400" b="1" dirty="0">
                <a:latin typeface="Calibri" panose="020F0502020204030204" pitchFamily="34" charset="0"/>
              </a:rPr>
              <a:t>Präsidentenkonferenz</a:t>
            </a:r>
          </a:p>
          <a:p>
            <a:pPr marL="109728" indent="0" algn="ctr">
              <a:buNone/>
            </a:pPr>
            <a:r>
              <a:rPr lang="de-DE" sz="2400" b="1" dirty="0">
                <a:latin typeface="Calibri" panose="020F0502020204030204" pitchFamily="34" charset="0"/>
              </a:rPr>
              <a:t>29.8.2017</a:t>
            </a:r>
          </a:p>
        </p:txBody>
      </p:sp>
    </p:spTree>
    <p:extLst>
      <p:ext uri="{BB962C8B-B14F-4D97-AF65-F5344CB8AC3E}">
        <p14:creationId xmlns:p14="http://schemas.microsoft.com/office/powerpoint/2010/main" val="603621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04664"/>
            <a:ext cx="7772400" cy="936104"/>
          </a:xfrm>
        </p:spPr>
        <p:txBody>
          <a:bodyPr/>
          <a:lstStyle/>
          <a:p>
            <a:r>
              <a:rPr lang="de-CH" b="0" dirty="0">
                <a:latin typeface="Calibri" panose="020F0502020204030204" pitchFamily="34" charset="0"/>
                <a:cs typeface="Calibri" panose="020F0502020204030204" pitchFamily="34" charset="0"/>
              </a:rPr>
              <a:t>Marktanalyse</a:t>
            </a:r>
          </a:p>
        </p:txBody>
      </p:sp>
      <p:sp>
        <p:nvSpPr>
          <p:cNvPr id="8" name="Rechteck 7"/>
          <p:cNvSpPr/>
          <p:nvPr/>
        </p:nvSpPr>
        <p:spPr>
          <a:xfrm>
            <a:off x="2411762" y="6264802"/>
            <a:ext cx="20313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200" dirty="0"/>
              <a:t>Grafik: </a:t>
            </a:r>
            <a:r>
              <a:rPr lang="de-CH" sz="1200" dirty="0" err="1"/>
              <a:t>Timbatec</a:t>
            </a:r>
            <a:r>
              <a:rPr lang="de-CH" sz="1200" dirty="0"/>
              <a:t> AG	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0947"/>
            <a:ext cx="8820472" cy="5347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750225" y="1183830"/>
            <a:ext cx="8142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>
                <a:latin typeface="Calibri" panose="020F0502020204030204" pitchFamily="34" charset="0"/>
              </a:rPr>
              <a:t>Einsatzgebiete der </a:t>
            </a:r>
            <a:r>
              <a:rPr lang="de-CH" sz="1600" dirty="0" err="1">
                <a:latin typeface="Calibri" panose="020F0502020204030204" pitchFamily="34" charset="0"/>
              </a:rPr>
              <a:t>Fagus</a:t>
            </a:r>
            <a:r>
              <a:rPr lang="de-CH" sz="1600" dirty="0">
                <a:latin typeface="Calibri" panose="020F0502020204030204" pitchFamily="34" charset="0"/>
              </a:rPr>
              <a:t>-Produkte im Vergleich mit anderen Materialien (</a:t>
            </a:r>
            <a:r>
              <a:rPr lang="de-CH" sz="1600" dirty="0" err="1">
                <a:latin typeface="Calibri" panose="020F0502020204030204" pitchFamily="34" charset="0"/>
              </a:rPr>
              <a:t>Timbatec</a:t>
            </a:r>
            <a:r>
              <a:rPr lang="de-CH" sz="1600" dirty="0">
                <a:latin typeface="Calibri" panose="020F0502020204030204" pitchFamily="34" charset="0"/>
              </a:rPr>
              <a:t> AG)	</a:t>
            </a:r>
          </a:p>
        </p:txBody>
      </p:sp>
      <p:sp>
        <p:nvSpPr>
          <p:cNvPr id="4" name="Ovale Legende 3"/>
          <p:cNvSpPr/>
          <p:nvPr/>
        </p:nvSpPr>
        <p:spPr bwMode="auto">
          <a:xfrm>
            <a:off x="3931890" y="3212365"/>
            <a:ext cx="3808462" cy="1512779"/>
          </a:xfrm>
          <a:prstGeom prst="wedgeEllipseCallout">
            <a:avLst>
              <a:gd name="adj1" fmla="val -71954"/>
              <a:gd name="adj2" fmla="val 123752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de-CH" sz="1800" dirty="0">
                <a:latin typeface="Calibri" panose="020F0502020204030204" pitchFamily="34" charset="0"/>
              </a:rPr>
              <a:t>Vergleich </a:t>
            </a:r>
            <a:r>
              <a:rPr lang="de-CH" sz="1800" dirty="0" err="1">
                <a:latin typeface="Calibri" panose="020F0502020204030204" pitchFamily="34" charset="0"/>
              </a:rPr>
              <a:t>Fagus</a:t>
            </a:r>
            <a:r>
              <a:rPr lang="de-CH" sz="1800" dirty="0">
                <a:latin typeface="Calibri" panose="020F0502020204030204" pitchFamily="34" charset="0"/>
              </a:rPr>
              <a:t> GL 48 </a:t>
            </a:r>
            <a:br>
              <a:rPr lang="de-CH" sz="1800" dirty="0">
                <a:latin typeface="Calibri" panose="020F0502020204030204" pitchFamily="34" charset="0"/>
              </a:rPr>
            </a:br>
            <a:r>
              <a:rPr lang="de-CH" sz="1800" dirty="0">
                <a:latin typeface="Calibri" panose="020F0502020204030204" pitchFamily="34" charset="0"/>
              </a:rPr>
              <a:t>mit Stahl S235: </a:t>
            </a:r>
          </a:p>
          <a:p>
            <a:pPr eaLnBrk="0" hangingPunct="0"/>
            <a:r>
              <a:rPr lang="de-CH" sz="1800" dirty="0">
                <a:latin typeface="Calibri" panose="020F0502020204030204" pitchFamily="34" charset="0"/>
              </a:rPr>
              <a:t>Aufbau + 50% (</a:t>
            </a:r>
            <a:r>
              <a:rPr lang="de-CH" sz="1800" dirty="0" err="1">
                <a:latin typeface="Calibri" panose="020F0502020204030204" pitchFamily="34" charset="0"/>
              </a:rPr>
              <a:t>Fi</a:t>
            </a:r>
            <a:r>
              <a:rPr lang="de-CH" sz="1800" dirty="0">
                <a:latin typeface="Calibri" panose="020F0502020204030204" pitchFamily="34" charset="0"/>
              </a:rPr>
              <a:t> + 137%)</a:t>
            </a:r>
          </a:p>
          <a:p>
            <a:pPr eaLnBrk="0" hangingPunct="0"/>
            <a:r>
              <a:rPr lang="de-CH" sz="1800" dirty="0">
                <a:latin typeface="Calibri" panose="020F0502020204030204" pitchFamily="34" charset="0"/>
              </a:rPr>
              <a:t>Kosten - 34%</a:t>
            </a:r>
          </a:p>
        </p:txBody>
      </p:sp>
    </p:spTree>
    <p:extLst>
      <p:ext uri="{BB962C8B-B14F-4D97-AF65-F5344CB8AC3E}">
        <p14:creationId xmlns:p14="http://schemas.microsoft.com/office/powerpoint/2010/main" val="23682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04664"/>
            <a:ext cx="7772400" cy="936104"/>
          </a:xfrm>
        </p:spPr>
        <p:txBody>
          <a:bodyPr/>
          <a:lstStyle/>
          <a:p>
            <a:r>
              <a:rPr lang="de-CH" b="0" dirty="0">
                <a:latin typeface="Calibri" panose="020F0502020204030204" pitchFamily="34" charset="0"/>
                <a:cs typeface="Calibri" panose="020F0502020204030204" pitchFamily="34" charset="0"/>
              </a:rPr>
              <a:t>Marktanalyse</a:t>
            </a:r>
          </a:p>
        </p:txBody>
      </p:sp>
      <p:sp>
        <p:nvSpPr>
          <p:cNvPr id="8" name="Rechteck 7"/>
          <p:cNvSpPr/>
          <p:nvPr/>
        </p:nvSpPr>
        <p:spPr>
          <a:xfrm>
            <a:off x="2411762" y="6264802"/>
            <a:ext cx="20313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200" dirty="0"/>
              <a:t>Grafik: </a:t>
            </a:r>
            <a:r>
              <a:rPr lang="de-CH" sz="1200" dirty="0" err="1"/>
              <a:t>Timbatec</a:t>
            </a:r>
            <a:r>
              <a:rPr lang="de-CH" sz="1200" dirty="0"/>
              <a:t> AG	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50225" y="1183830"/>
            <a:ext cx="8142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/>
              <a:t>Einsatzgebiete der </a:t>
            </a:r>
            <a:r>
              <a:rPr lang="de-CH" sz="1600" dirty="0" err="1"/>
              <a:t>Fagus</a:t>
            </a:r>
            <a:r>
              <a:rPr lang="de-CH" sz="1600" dirty="0"/>
              <a:t>-Produkte im Vergleich mit anderen Materialien (</a:t>
            </a:r>
            <a:r>
              <a:rPr lang="de-CH" sz="1600" dirty="0" err="1"/>
              <a:t>Timbatec</a:t>
            </a:r>
            <a:r>
              <a:rPr lang="de-CH" sz="1600" dirty="0"/>
              <a:t> AG)	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0" y="1476217"/>
            <a:ext cx="8834991" cy="538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e Legende 4"/>
          <p:cNvSpPr/>
          <p:nvPr/>
        </p:nvSpPr>
        <p:spPr bwMode="auto">
          <a:xfrm>
            <a:off x="4821353" y="3573016"/>
            <a:ext cx="3783095" cy="1512168"/>
          </a:xfrm>
          <a:prstGeom prst="wedgeEllipseCallout">
            <a:avLst>
              <a:gd name="adj1" fmla="val -77506"/>
              <a:gd name="adj2" fmla="val -57179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de-CH" sz="1800" dirty="0">
                <a:latin typeface="Calibri" panose="020F0502020204030204" pitchFamily="34" charset="0"/>
              </a:rPr>
              <a:t>Vergleich </a:t>
            </a:r>
            <a:r>
              <a:rPr lang="de-CH" sz="1800" dirty="0" err="1">
                <a:latin typeface="Calibri" panose="020F0502020204030204" pitchFamily="34" charset="0"/>
              </a:rPr>
              <a:t>Fagus</a:t>
            </a:r>
            <a:r>
              <a:rPr lang="de-CH" sz="1800" dirty="0">
                <a:latin typeface="Calibri" panose="020F0502020204030204" pitchFamily="34" charset="0"/>
              </a:rPr>
              <a:t> GL60 </a:t>
            </a:r>
            <a:br>
              <a:rPr lang="de-CH" sz="1800" dirty="0">
                <a:latin typeface="Calibri" panose="020F0502020204030204" pitchFamily="34" charset="0"/>
              </a:rPr>
            </a:br>
            <a:r>
              <a:rPr lang="de-CH" sz="1800" dirty="0">
                <a:latin typeface="Calibri" panose="020F0502020204030204" pitchFamily="34" charset="0"/>
              </a:rPr>
              <a:t>mit Fichte GL 24: </a:t>
            </a:r>
            <a:br>
              <a:rPr lang="de-CH" sz="1800" dirty="0">
                <a:latin typeface="Calibri" panose="020F0502020204030204" pitchFamily="34" charset="0"/>
              </a:rPr>
            </a:br>
            <a:r>
              <a:rPr lang="de-CH" sz="1800" dirty="0">
                <a:latin typeface="Calibri" panose="020F0502020204030204" pitchFamily="34" charset="0"/>
              </a:rPr>
              <a:t>Holzvolumen -53%</a:t>
            </a:r>
            <a:br>
              <a:rPr lang="de-CH" sz="1800" dirty="0">
                <a:latin typeface="Calibri" panose="020F0502020204030204" pitchFamily="34" charset="0"/>
              </a:rPr>
            </a:br>
            <a:r>
              <a:rPr lang="de-CH" sz="1800" dirty="0">
                <a:latin typeface="Calibri" panose="020F0502020204030204" pitchFamily="34" charset="0"/>
              </a:rPr>
              <a:t>Kosten -39% </a:t>
            </a:r>
          </a:p>
        </p:txBody>
      </p:sp>
    </p:spTree>
    <p:extLst>
      <p:ext uri="{BB962C8B-B14F-4D97-AF65-F5344CB8AC3E}">
        <p14:creationId xmlns:p14="http://schemas.microsoft.com/office/powerpoint/2010/main" val="169305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04664"/>
            <a:ext cx="7772400" cy="936104"/>
          </a:xfrm>
        </p:spPr>
        <p:txBody>
          <a:bodyPr/>
          <a:lstStyle/>
          <a:p>
            <a:r>
              <a:rPr lang="de-CH" b="0" dirty="0">
                <a:latin typeface="Calibri" panose="020F0502020204030204" pitchFamily="34" charset="0"/>
                <a:cs typeface="Calibri" panose="020F0502020204030204" pitchFamily="34" charset="0"/>
              </a:rPr>
              <a:t>Forschung und Entwicklung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340768"/>
            <a:ext cx="3326772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1340769"/>
            <a:ext cx="3888432" cy="2743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32"/>
          <a:stretch/>
        </p:blipFill>
        <p:spPr bwMode="auto">
          <a:xfrm>
            <a:off x="836550" y="3576718"/>
            <a:ext cx="3379333" cy="2183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4407171" y="4569579"/>
            <a:ext cx="468051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CH" sz="2000" dirty="0">
                <a:latin typeface="Calibri" panose="020F0502020204030204" pitchFamily="34" charset="0"/>
                <a:ea typeface="Lucida Sans"/>
                <a:cs typeface="Calibri" panose="020F0502020204030204" pitchFamily="34" charset="0"/>
              </a:rPr>
              <a:t>«Die Festigkeiten für Biegung, Schub, Rollschub und Druckfestigkeit liegen bis 300 % über den vergleichbaren Festigkeiten von Fichte.»</a:t>
            </a:r>
          </a:p>
          <a:p>
            <a:pPr marL="0" indent="0">
              <a:buNone/>
            </a:pPr>
            <a:endParaRPr lang="de-CH" sz="2000" dirty="0">
              <a:latin typeface="Calibri" panose="020F0502020204030204" pitchFamily="34" charset="0"/>
              <a:ea typeface="Lucida Sans"/>
              <a:cs typeface="Calibri" panose="020F050202020403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427984" y="4108431"/>
            <a:ext cx="2735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CH" sz="1800" i="1" dirty="0">
                <a:solidFill>
                  <a:srgbClr val="000000"/>
                </a:solidFill>
                <a:latin typeface="Calibri" panose="020F0502020204030204" pitchFamily="34" charset="0"/>
                <a:ea typeface="Lucida Sans"/>
                <a:cs typeface="Calibri" panose="020F0502020204030204" pitchFamily="34" charset="0"/>
              </a:rPr>
              <a:t>Auszug aus Prüfbericht BFH </a:t>
            </a:r>
            <a:endParaRPr lang="de-CH" sz="18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085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91533" y="1556793"/>
            <a:ext cx="8229600" cy="576064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de-CH" sz="2000" b="0" dirty="0">
                <a:latin typeface="Calibri" panose="020F0502020204030204" pitchFamily="34" charset="0"/>
              </a:rPr>
              <a:t>Anwendung </a:t>
            </a:r>
            <a:r>
              <a:rPr lang="de-CH" sz="2000" b="0" dirty="0" err="1">
                <a:latin typeface="Calibri" panose="020F0502020204030204" pitchFamily="34" charset="0"/>
              </a:rPr>
              <a:t>Fagus</a:t>
            </a:r>
            <a:r>
              <a:rPr lang="de-CH" sz="2000" b="0" dirty="0">
                <a:latin typeface="Calibri" panose="020F0502020204030204" pitchFamily="34" charset="0"/>
              </a:rPr>
              <a:t>-Brettschichtholz an </a:t>
            </a:r>
            <a:r>
              <a:rPr lang="de-CH" sz="2000" b="0" dirty="0" err="1">
                <a:latin typeface="Calibri" panose="020F0502020204030204" pitchFamily="34" charset="0"/>
              </a:rPr>
              <a:t>Empa</a:t>
            </a:r>
            <a:r>
              <a:rPr lang="de-CH" sz="2000" b="0" dirty="0">
                <a:latin typeface="Calibri" panose="020F0502020204030204" pitchFamily="34" charset="0"/>
              </a:rPr>
              <a:t>-Nest, Vision Wood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CH" b="0" dirty="0">
                <a:latin typeface="Calibri" panose="020F0502020204030204" pitchFamily="34" charset="0"/>
                <a:cs typeface="Calibri" panose="020F0502020204030204" pitchFamily="34" charset="0"/>
              </a:rPr>
              <a:t>Forschung und Entwicklung</a:t>
            </a:r>
            <a:endParaRPr lang="de-CH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9" t="20127" r="21001" b="16133"/>
          <a:stretch/>
        </p:blipFill>
        <p:spPr>
          <a:xfrm>
            <a:off x="485458" y="2335255"/>
            <a:ext cx="3545359" cy="2756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993" y="2335255"/>
            <a:ext cx="4572000" cy="2756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4475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772400" cy="731962"/>
          </a:xfrm>
        </p:spPr>
        <p:txBody>
          <a:bodyPr/>
          <a:lstStyle/>
          <a:p>
            <a:r>
              <a:rPr lang="de-DE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Produkte und Prozesse</a:t>
            </a:r>
            <a:endParaRPr lang="de-CH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767010" y="1484783"/>
            <a:ext cx="7211144" cy="936105"/>
          </a:xfrm>
        </p:spPr>
        <p:txBody>
          <a:bodyPr/>
          <a:lstStyle/>
          <a:p>
            <a:pPr marL="0" indent="0">
              <a:lnSpc>
                <a:spcPct val="80000"/>
              </a:lnSpc>
              <a:spcBef>
                <a:spcPct val="0"/>
              </a:spcBef>
              <a:buClrTx/>
              <a:buSzPct val="68000"/>
              <a:buNone/>
            </a:pPr>
            <a:r>
              <a:rPr lang="de-DE" sz="1800" kern="1200" dirty="0">
                <a:latin typeface="Calibri" panose="020F0502020204030204" pitchFamily="34" charset="0"/>
                <a:cs typeface="Calibri" panose="020F0502020204030204" pitchFamily="34" charset="0"/>
              </a:rPr>
              <a:t>«Vom Lattenstamm zum Lattenteppich»</a:t>
            </a:r>
            <a:br>
              <a:rPr lang="de-DE" sz="1800" kern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(im Endlosverfahren)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" t="20697" b="7943"/>
          <a:stretch/>
        </p:blipFill>
        <p:spPr bwMode="auto">
          <a:xfrm>
            <a:off x="202198" y="1753185"/>
            <a:ext cx="8937889" cy="23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890312" y="4538818"/>
            <a:ext cx="64179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Vorteile der </a:t>
            </a:r>
            <a:r>
              <a:rPr lang="de-CH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Fagus</a:t>
            </a:r>
            <a:r>
              <a:rPr lang="de-CH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-Stabtechnologie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>
                <a:solidFill>
                  <a:srgbClr val="000000"/>
                </a:solidFill>
                <a:latin typeface="Calibri" panose="020F0502020204030204" pitchFamily="34" charset="0"/>
              </a:rPr>
              <a:t>günstigere Schnittholz-Produktion und verbesserte </a:t>
            </a:r>
            <a:br>
              <a:rPr lang="de-CH" sz="20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de-CH" sz="2000" dirty="0">
                <a:solidFill>
                  <a:srgbClr val="000000"/>
                </a:solidFill>
                <a:latin typeface="Calibri" panose="020F0502020204030204" pitchFamily="34" charset="0"/>
              </a:rPr>
              <a:t>-A</a:t>
            </a:r>
            <a:r>
              <a:rPr lang="de-CH" sz="20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charset="0"/>
              </a:rPr>
              <a:t>usbeute bei </a:t>
            </a:r>
            <a:r>
              <a:rPr lang="de-CH" sz="2000" dirty="0">
                <a:solidFill>
                  <a:srgbClr val="000000"/>
                </a:solidFill>
                <a:latin typeface="Calibri" panose="020F0502020204030204" pitchFamily="34" charset="0"/>
              </a:rPr>
              <a:t>bestehenden Sägewerken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charset="0"/>
              </a:rPr>
              <a:t>ganzjährige und kurzfristige Lieferbereitschaft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>
                <a:solidFill>
                  <a:srgbClr val="000000"/>
                </a:solidFill>
                <a:latin typeface="Calibri" panose="020F0502020204030204" pitchFamily="34" charset="0"/>
              </a:rPr>
              <a:t>vollautomatisierte Plattenherstellung bei </a:t>
            </a:r>
            <a:r>
              <a:rPr lang="de-CH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Fagus</a:t>
            </a:r>
            <a:endParaRPr lang="de-CH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charset="0"/>
              </a:rPr>
              <a:t>verbesserte Gesamt-Effizienz Baum bis Baustelle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0" r="19236"/>
          <a:stretch/>
        </p:blipFill>
        <p:spPr bwMode="auto">
          <a:xfrm>
            <a:off x="6736232" y="3933055"/>
            <a:ext cx="2294781" cy="2236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Inhaltsplatzhalter 3"/>
          <p:cNvSpPr>
            <a:spLocks noGrp="1"/>
          </p:cNvSpPr>
          <p:nvPr>
            <p:ph sz="half" idx="1"/>
          </p:nvPr>
        </p:nvSpPr>
        <p:spPr>
          <a:xfrm>
            <a:off x="5004048" y="1484784"/>
            <a:ext cx="3528392" cy="1872208"/>
          </a:xfrm>
        </p:spPr>
        <p:txBody>
          <a:bodyPr/>
          <a:lstStyle/>
          <a:p>
            <a:pPr marL="0" indent="0">
              <a:lnSpc>
                <a:spcPct val="80000"/>
              </a:lnSpc>
              <a:spcBef>
                <a:spcPct val="0"/>
              </a:spcBef>
              <a:buClrTx/>
              <a:buSzPct val="68000"/>
              <a:buNone/>
            </a:pPr>
            <a:r>
              <a:rPr lang="de-DE" sz="2000" kern="1200" dirty="0">
                <a:latin typeface="Calibri" panose="020F0502020204030204" pitchFamily="34" charset="0"/>
                <a:cs typeface="Calibri" panose="020F0502020204030204" pitchFamily="34" charset="0"/>
              </a:rPr>
              <a:t>Arbeitsgruppe: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ClrTx/>
              <a:buSzPct val="68000"/>
              <a:buNone/>
            </a:pPr>
            <a:r>
              <a:rPr lang="de-DE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Hermann </a:t>
            </a:r>
            <a:r>
              <a:rPr lang="de-DE" sz="2000" b="0" kern="1200" dirty="0" err="1">
                <a:latin typeface="Calibri" panose="020F0502020204030204" pitchFamily="34" charset="0"/>
                <a:cs typeface="Calibri" panose="020F0502020204030204" pitchFamily="34" charset="0"/>
              </a:rPr>
              <a:t>Blumer</a:t>
            </a:r>
            <a:endParaRPr lang="de-DE" sz="2000" b="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ClrTx/>
              <a:buSzPct val="68000"/>
              <a:buNone/>
            </a:pPr>
            <a:r>
              <a:rPr lang="de-DE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Thomas Rohner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ClrTx/>
              <a:buSzPct val="68000"/>
              <a:buNone/>
            </a:pPr>
            <a:r>
              <a:rPr lang="de-DE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Urs Steinmann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ClrTx/>
              <a:buSzPct val="68000"/>
              <a:buNone/>
            </a:pPr>
            <a:r>
              <a:rPr lang="de-DE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Stefan Vögtli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8971"/>
            <a:ext cx="1974279" cy="1190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Gerade Verbindung 13"/>
          <p:cNvCxnSpPr/>
          <p:nvPr/>
        </p:nvCxnSpPr>
        <p:spPr bwMode="auto">
          <a:xfrm flipH="1">
            <a:off x="1259632" y="2204864"/>
            <a:ext cx="1512168" cy="172819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Pfeil nach rechts 20"/>
          <p:cNvSpPr/>
          <p:nvPr/>
        </p:nvSpPr>
        <p:spPr bwMode="auto">
          <a:xfrm rot="843829">
            <a:off x="2246573" y="3375379"/>
            <a:ext cx="4739204" cy="792114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Fagus</a:t>
            </a:r>
            <a:r>
              <a:rPr kumimoji="0" lang="de-CH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-Prozess</a:t>
            </a:r>
            <a:r>
              <a:rPr kumimoji="0" lang="de-CH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automatisiert</a:t>
            </a:r>
            <a:endParaRPr kumimoji="0" lang="de-CH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75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755576" y="1340768"/>
            <a:ext cx="8013576" cy="4669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2000" dirty="0">
                <a:latin typeface="Calibri" panose="020F0502020204030204" pitchFamily="34" charset="0"/>
              </a:rPr>
              <a:t>«FAGUS-Stabplatte» </a:t>
            </a:r>
            <a:r>
              <a:rPr lang="de-CH" sz="2000" b="0" dirty="0">
                <a:latin typeface="Calibri" panose="020F0502020204030204" pitchFamily="34" charset="0"/>
              </a:rPr>
              <a:t>im Endlosverfahren hergestellt</a:t>
            </a:r>
          </a:p>
          <a:p>
            <a:pPr marL="109728" indent="0">
              <a:buNone/>
            </a:pPr>
            <a:endParaRPr lang="de-CH" sz="20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0" dirty="0">
                <a:latin typeface="Calibri" panose="020F0502020204030204" pitchFamily="34" charset="0"/>
                <a:cs typeface="Calibri" panose="020F0502020204030204" pitchFamily="34" charset="0"/>
              </a:rPr>
              <a:t>Produkte und Prozesse</a:t>
            </a:r>
            <a:endParaRPr lang="de-CH" sz="2800" dirty="0"/>
          </a:p>
        </p:txBody>
      </p:sp>
      <p:pic>
        <p:nvPicPr>
          <p:cNvPr id="4098" name="Picture 2" descr="D:\Bauen mit Buche\Fagus Jura SA\Denkfabrik Buchentisch\Stäbliplatten-Herstellung\Fotos\Fotos klein\RIMG115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" t="11683" r="7310" b="4474"/>
          <a:stretch/>
        </p:blipFill>
        <p:spPr bwMode="auto">
          <a:xfrm>
            <a:off x="861866" y="1988840"/>
            <a:ext cx="6437829" cy="355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411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0" dirty="0">
                <a:latin typeface="Calibri" panose="020F0502020204030204" pitchFamily="34" charset="0"/>
                <a:cs typeface="Calibri" panose="020F0502020204030204" pitchFamily="34" charset="0"/>
              </a:rPr>
              <a:t>Produkte und Prozesse</a:t>
            </a:r>
          </a:p>
        </p:txBody>
      </p:sp>
      <p:sp>
        <p:nvSpPr>
          <p:cNvPr id="6" name="Inhaltsplatzhalter 3"/>
          <p:cNvSpPr>
            <a:spLocks noGrp="1"/>
          </p:cNvSpPr>
          <p:nvPr>
            <p:ph sz="half" idx="1"/>
          </p:nvPr>
        </p:nvSpPr>
        <p:spPr>
          <a:xfrm>
            <a:off x="683568" y="1556792"/>
            <a:ext cx="8136904" cy="3816424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ü"/>
            </a:pPr>
            <a:r>
              <a:rPr lang="de-CH" sz="24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Konstruktionsplatten stabverleimt «</a:t>
            </a:r>
            <a:r>
              <a:rPr lang="de-CH" sz="2400" kern="1200" dirty="0">
                <a:latin typeface="Calibri" panose="020F0502020204030204" pitchFamily="34" charset="0"/>
                <a:cs typeface="Calibri" panose="020F0502020204030204" pitchFamily="34" charset="0"/>
              </a:rPr>
              <a:t>FAGUS Stabplatte</a:t>
            </a:r>
            <a:r>
              <a:rPr lang="de-CH" sz="24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br>
              <a:rPr lang="de-CH" sz="2400" b="0" kern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= Grundprodukt 15.0 m x 1.30 m x 40 mm (auch 50, 60 mm) </a:t>
            </a:r>
            <a:endParaRPr lang="de-CH" sz="2400" b="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de-CH" sz="24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Lamellen (Streifen) mit Festigkeitsklassen  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de-CH" sz="2400" b="0" kern="1200" dirty="0" err="1">
                <a:latin typeface="Calibri" panose="020F0502020204030204" pitchFamily="34" charset="0"/>
                <a:cs typeface="Calibri" panose="020F0502020204030204" pitchFamily="34" charset="0"/>
              </a:rPr>
              <a:t>Fagus</a:t>
            </a:r>
            <a:r>
              <a:rPr lang="de-CH" sz="24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 Stabschichtholz (SSH) 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de-CH" sz="2400" b="0" kern="1200" dirty="0" err="1">
                <a:latin typeface="Calibri" panose="020F0502020204030204" pitchFamily="34" charset="0"/>
                <a:cs typeface="Calibri" panose="020F0502020204030204" pitchFamily="34" charset="0"/>
              </a:rPr>
              <a:t>Fagus</a:t>
            </a:r>
            <a:r>
              <a:rPr lang="de-CH" sz="24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 Stabsperrholz (SSP)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de-CH" sz="2400" b="0" kern="1200" dirty="0" err="1">
                <a:latin typeface="Calibri" panose="020F0502020204030204" pitchFamily="34" charset="0"/>
                <a:cs typeface="Calibri" panose="020F0502020204030204" pitchFamily="34" charset="0"/>
              </a:rPr>
              <a:t>Fagus</a:t>
            </a:r>
            <a:r>
              <a:rPr lang="de-CH" sz="24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 Treppen- und Möbelplatten, Möbelteile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de-CH" sz="24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Zuschnitt- und Abbund-Dienstleistungen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endParaRPr lang="de-CH" sz="2400" b="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Tx/>
              <a:buNone/>
            </a:pPr>
            <a:r>
              <a:rPr lang="de-CH" sz="2400" kern="1200" dirty="0">
                <a:latin typeface="Calibri" panose="020F0502020204030204" pitchFamily="34" charset="0"/>
                <a:cs typeface="Calibri" panose="020F0502020204030204" pitchFamily="34" charset="0"/>
              </a:rPr>
              <a:t>In Buche und weiteren Laubhölzern möglich (Es, Ei, etc.)</a:t>
            </a:r>
          </a:p>
        </p:txBody>
      </p:sp>
    </p:spTree>
    <p:extLst>
      <p:ext uri="{BB962C8B-B14F-4D97-AF65-F5344CB8AC3E}">
        <p14:creationId xmlns:p14="http://schemas.microsoft.com/office/powerpoint/2010/main" val="2025524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0" dirty="0">
                <a:latin typeface="Calibri" panose="020F0502020204030204" pitchFamily="34" charset="0"/>
                <a:cs typeface="Calibri" panose="020F0502020204030204" pitchFamily="34" charset="0"/>
              </a:rPr>
              <a:t>Produkte und Prozesse</a:t>
            </a:r>
            <a:endParaRPr lang="de-CH" sz="28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97" y="1340768"/>
            <a:ext cx="6689433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hteck 7"/>
          <p:cNvSpPr/>
          <p:nvPr/>
        </p:nvSpPr>
        <p:spPr>
          <a:xfrm>
            <a:off x="1331640" y="5517232"/>
            <a:ext cx="518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/>
              <a:t>FAGUS-Stabplatte</a:t>
            </a:r>
          </a:p>
        </p:txBody>
      </p:sp>
    </p:spTree>
    <p:extLst>
      <p:ext uri="{BB962C8B-B14F-4D97-AF65-F5344CB8AC3E}">
        <p14:creationId xmlns:p14="http://schemas.microsoft.com/office/powerpoint/2010/main" val="3714526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0" dirty="0">
                <a:latin typeface="Calibri" panose="020F0502020204030204" pitchFamily="34" charset="0"/>
                <a:cs typeface="Calibri" panose="020F0502020204030204" pitchFamily="34" charset="0"/>
              </a:rPr>
              <a:t>Produkte und Prozesse</a:t>
            </a:r>
            <a:endParaRPr lang="de-CH" sz="28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r="9156" b="5927"/>
          <a:stretch/>
        </p:blipFill>
        <p:spPr>
          <a:xfrm>
            <a:off x="971600" y="1196752"/>
            <a:ext cx="6638144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hteck 7"/>
          <p:cNvSpPr/>
          <p:nvPr/>
        </p:nvSpPr>
        <p:spPr>
          <a:xfrm>
            <a:off x="1331640" y="5517232"/>
            <a:ext cx="518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/>
              <a:t>FAGUS-Stabsschichtholz</a:t>
            </a:r>
          </a:p>
        </p:txBody>
      </p:sp>
    </p:spTree>
    <p:extLst>
      <p:ext uri="{BB962C8B-B14F-4D97-AF65-F5344CB8AC3E}">
        <p14:creationId xmlns:p14="http://schemas.microsoft.com/office/powerpoint/2010/main" val="3153347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0" dirty="0">
                <a:latin typeface="Calibri" panose="020F0502020204030204" pitchFamily="34" charset="0"/>
                <a:cs typeface="Calibri" panose="020F0502020204030204" pitchFamily="34" charset="0"/>
              </a:rPr>
              <a:t>Produkte und Prozesse</a:t>
            </a:r>
            <a:endParaRPr lang="de-CH" sz="2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4"/>
          <a:stretch/>
        </p:blipFill>
        <p:spPr>
          <a:xfrm>
            <a:off x="971600" y="1340768"/>
            <a:ext cx="6552728" cy="4821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hteck 5"/>
          <p:cNvSpPr/>
          <p:nvPr/>
        </p:nvSpPr>
        <p:spPr>
          <a:xfrm>
            <a:off x="1331640" y="5517232"/>
            <a:ext cx="518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/>
              <a:t>FAGUS-Stabsperrholz inkl. Hybrid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30959"/>
            <a:ext cx="2330426" cy="2415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704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3"/>
          <p:cNvSpPr>
            <a:spLocks noGrp="1"/>
          </p:cNvSpPr>
          <p:nvPr>
            <p:ph sz="half" idx="1"/>
          </p:nvPr>
        </p:nvSpPr>
        <p:spPr>
          <a:xfrm>
            <a:off x="709320" y="2348880"/>
            <a:ext cx="8064896" cy="3744416"/>
          </a:xfrm>
        </p:spPr>
        <p:txBody>
          <a:bodyPr/>
          <a:lstStyle/>
          <a:p>
            <a:pPr marL="109728" indent="0" algn="ctr">
              <a:buNone/>
            </a:pPr>
            <a:r>
              <a:rPr lang="de-DE" dirty="0">
                <a:latin typeface="Calibri" panose="020F0502020204030204" pitchFamily="34" charset="0"/>
              </a:rPr>
              <a:t>Buche, der Hochleistungsbaustoff </a:t>
            </a:r>
            <a:br>
              <a:rPr lang="de-DE" dirty="0">
                <a:latin typeface="Calibri" panose="020F0502020204030204" pitchFamily="34" charset="0"/>
              </a:rPr>
            </a:br>
            <a:r>
              <a:rPr lang="de-DE" dirty="0">
                <a:latin typeface="Calibri" panose="020F0502020204030204" pitchFamily="34" charset="0"/>
              </a:rPr>
              <a:t>aus unserem Wald!</a:t>
            </a:r>
          </a:p>
          <a:p>
            <a:pPr marL="0" lvl="0" indent="0" algn="ctr">
              <a:lnSpc>
                <a:spcPct val="80000"/>
              </a:lnSpc>
              <a:spcBef>
                <a:spcPct val="0"/>
              </a:spcBef>
              <a:buClr>
                <a:srgbClr val="2DA2BF"/>
              </a:buClr>
              <a:buSzPct val="68000"/>
              <a:buNone/>
            </a:pPr>
            <a:r>
              <a:rPr lang="de-DE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br>
              <a:rPr lang="de-DE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sz="24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76325" indent="447675">
              <a:lnSpc>
                <a:spcPct val="80000"/>
              </a:lnSpc>
              <a:spcBef>
                <a:spcPct val="0"/>
              </a:spcBef>
              <a:buClr>
                <a:srgbClr val="2DA2BF"/>
              </a:buClr>
              <a:buSzPct val="68000"/>
              <a:buNone/>
            </a:pPr>
            <a:r>
              <a:rPr lang="de-DE" sz="2400" kern="1200" dirty="0">
                <a:latin typeface="Calibri" panose="020F0502020204030204" pitchFamily="34" charset="0"/>
                <a:cs typeface="Calibri" panose="020F0502020204030204" pitchFamily="34" charset="0"/>
              </a:rPr>
              <a:t>Inhalt:				</a:t>
            </a:r>
          </a:p>
          <a:p>
            <a:pPr marL="1076325" indent="447675">
              <a:lnSpc>
                <a:spcPct val="80000"/>
              </a:lnSpc>
              <a:spcBef>
                <a:spcPct val="0"/>
              </a:spcBef>
              <a:buClr>
                <a:srgbClr val="2DA2BF"/>
              </a:buClr>
              <a:buSzPct val="68000"/>
            </a:pPr>
            <a:r>
              <a:rPr lang="de-DE" sz="24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Wer ist die </a:t>
            </a:r>
            <a:r>
              <a:rPr lang="de-DE" sz="2400" b="0" kern="1200" dirty="0" err="1">
                <a:latin typeface="Calibri" panose="020F0502020204030204" pitchFamily="34" charset="0"/>
                <a:cs typeface="Calibri" panose="020F0502020204030204" pitchFamily="34" charset="0"/>
              </a:rPr>
              <a:t>Fagus</a:t>
            </a:r>
            <a:r>
              <a:rPr lang="de-DE" sz="24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 Jura SA?</a:t>
            </a:r>
          </a:p>
          <a:p>
            <a:pPr marL="1076325" indent="447675">
              <a:lnSpc>
                <a:spcPct val="80000"/>
              </a:lnSpc>
              <a:spcBef>
                <a:spcPct val="0"/>
              </a:spcBef>
              <a:buClr>
                <a:srgbClr val="2DA2BF"/>
              </a:buClr>
              <a:buSzPct val="68000"/>
            </a:pPr>
            <a:r>
              <a:rPr lang="de-DE" sz="24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Trends im Holzbau-Markt</a:t>
            </a:r>
          </a:p>
          <a:p>
            <a:pPr marL="1076325" indent="447675">
              <a:lnSpc>
                <a:spcPct val="80000"/>
              </a:lnSpc>
              <a:spcBef>
                <a:spcPct val="0"/>
              </a:spcBef>
              <a:buClr>
                <a:srgbClr val="2DA2BF"/>
              </a:buClr>
              <a:buSzPct val="68000"/>
            </a:pPr>
            <a:r>
              <a:rPr lang="de-DE" sz="24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Forschung und Entwicklung</a:t>
            </a:r>
          </a:p>
          <a:p>
            <a:pPr marL="1076325" indent="447675">
              <a:lnSpc>
                <a:spcPct val="80000"/>
              </a:lnSpc>
              <a:spcBef>
                <a:spcPct val="0"/>
              </a:spcBef>
              <a:buClr>
                <a:srgbClr val="2DA2BF"/>
              </a:buClr>
              <a:buSzPct val="68000"/>
            </a:pPr>
            <a:r>
              <a:rPr lang="de-DE" sz="24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Produkte und Prozesse</a:t>
            </a:r>
          </a:p>
          <a:p>
            <a:pPr marL="1076325" indent="447675">
              <a:lnSpc>
                <a:spcPct val="80000"/>
              </a:lnSpc>
              <a:spcBef>
                <a:spcPct val="0"/>
              </a:spcBef>
              <a:buClr>
                <a:srgbClr val="2DA2BF"/>
              </a:buClr>
              <a:buSzPct val="68000"/>
            </a:pPr>
            <a:r>
              <a:rPr lang="de-DE" sz="24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Standort, Zahlen</a:t>
            </a:r>
          </a:p>
          <a:p>
            <a:pPr marL="1076325" indent="447675">
              <a:lnSpc>
                <a:spcPct val="80000"/>
              </a:lnSpc>
              <a:spcBef>
                <a:spcPct val="0"/>
              </a:spcBef>
              <a:buClr>
                <a:srgbClr val="2DA2BF"/>
              </a:buClr>
              <a:buSzPct val="68000"/>
            </a:pPr>
            <a:r>
              <a:rPr lang="de-DE" sz="24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Bauprojekte mit Buche</a:t>
            </a:r>
          </a:p>
          <a:p>
            <a:pPr marL="1076325" indent="447675">
              <a:lnSpc>
                <a:spcPct val="80000"/>
              </a:lnSpc>
              <a:spcBef>
                <a:spcPct val="0"/>
              </a:spcBef>
              <a:buClr>
                <a:srgbClr val="2DA2BF"/>
              </a:buClr>
              <a:buSzPct val="68000"/>
            </a:pPr>
            <a:r>
              <a:rPr lang="de-DE" sz="24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Termine, Fragen/Diskussion</a:t>
            </a:r>
          </a:p>
          <a:p>
            <a:pPr marL="0" lvl="0" indent="0">
              <a:lnSpc>
                <a:spcPct val="80000"/>
              </a:lnSpc>
              <a:spcBef>
                <a:spcPct val="0"/>
              </a:spcBef>
              <a:buClr>
                <a:srgbClr val="2DA2BF"/>
              </a:buClr>
              <a:buSzPct val="68000"/>
              <a:buNone/>
            </a:pPr>
            <a:endParaRPr lang="de-DE" sz="2400" b="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343" y="260649"/>
            <a:ext cx="1354811" cy="1599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rafik 6" descr="D:\- waldmarketing.ch\Laubholz-Verarbeitung\Fotos\Klotzbretter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343" y="260649"/>
            <a:ext cx="1274012" cy="1500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20" y="260649"/>
            <a:ext cx="1683854" cy="1256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8641"/>
            <a:ext cx="2160240" cy="1978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9054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0" dirty="0">
                <a:latin typeface="Calibri" panose="020F0502020204030204" pitchFamily="34" charset="0"/>
                <a:cs typeface="Calibri" panose="020F0502020204030204" pitchFamily="34" charset="0"/>
              </a:rPr>
              <a:t>Produkte und Prozesse</a:t>
            </a:r>
            <a:endParaRPr lang="de-CH" sz="28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6552728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hteck 9"/>
          <p:cNvSpPr/>
          <p:nvPr/>
        </p:nvSpPr>
        <p:spPr>
          <a:xfrm>
            <a:off x="2051720" y="5274105"/>
            <a:ext cx="4752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/>
              <a:t>Weitere Produkte möglich</a:t>
            </a:r>
          </a:p>
          <a:p>
            <a:r>
              <a:rPr lang="de-CH" dirty="0"/>
              <a:t>z.B. Hohlkasten, Brettstapel, etc.</a:t>
            </a:r>
          </a:p>
        </p:txBody>
      </p:sp>
    </p:spTree>
    <p:extLst>
      <p:ext uri="{BB962C8B-B14F-4D97-AF65-F5344CB8AC3E}">
        <p14:creationId xmlns:p14="http://schemas.microsoft.com/office/powerpoint/2010/main" val="1371008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539552" y="1412777"/>
            <a:ext cx="8229600" cy="4032447"/>
          </a:xfrm>
        </p:spPr>
        <p:txBody>
          <a:bodyPr>
            <a:norm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endParaRPr lang="de-CH" sz="2000" b="0" dirty="0">
              <a:latin typeface="Calibri" panose="020F050202020403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de-CH" sz="2000" b="0" dirty="0">
                <a:latin typeface="Calibri" panose="020F0502020204030204" pitchFamily="34" charset="0"/>
              </a:rPr>
              <a:t>Miet-/Kaufobjekt Les </a:t>
            </a:r>
            <a:r>
              <a:rPr lang="de-CH" sz="2000" b="0" dirty="0" err="1">
                <a:latin typeface="Calibri" panose="020F0502020204030204" pitchFamily="34" charset="0"/>
              </a:rPr>
              <a:t>Breuleux</a:t>
            </a:r>
            <a:r>
              <a:rPr lang="de-CH" sz="2000" b="0" dirty="0">
                <a:latin typeface="Calibri" panose="020F0502020204030204" pitchFamily="34" charset="0"/>
              </a:rPr>
              <a:t>, mit Infrastruktur für Holzbearbeitung, bezugsbereit ab Sommer 2017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endParaRPr lang="de-CH" sz="2000" b="0" dirty="0">
              <a:latin typeface="Calibri" panose="020F0502020204030204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7544" y="620688"/>
            <a:ext cx="7772400" cy="515938"/>
          </a:xfrm>
        </p:spPr>
        <p:txBody>
          <a:bodyPr/>
          <a:lstStyle/>
          <a:p>
            <a:r>
              <a:rPr lang="de-DE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Standort</a:t>
            </a:r>
            <a:endParaRPr lang="de-CH" b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3" y="2852936"/>
            <a:ext cx="3568985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852936"/>
            <a:ext cx="3568985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4393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772400" cy="515939"/>
          </a:xfrm>
        </p:spPr>
        <p:txBody>
          <a:bodyPr/>
          <a:lstStyle/>
          <a:p>
            <a:r>
              <a:rPr lang="de-CH" b="0" dirty="0">
                <a:latin typeface="Calibri" panose="020F0502020204030204" pitchFamily="34" charset="0"/>
                <a:cs typeface="Calibri" panose="020F0502020204030204" pitchFamily="34" charset="0"/>
              </a:rPr>
              <a:t>Zahlen zur </a:t>
            </a:r>
            <a:r>
              <a:rPr lang="de-CH" b="0" dirty="0" err="1">
                <a:latin typeface="Calibri" panose="020F0502020204030204" pitchFamily="34" charset="0"/>
                <a:cs typeface="Calibri" panose="020F0502020204030204" pitchFamily="34" charset="0"/>
              </a:rPr>
              <a:t>Fagus</a:t>
            </a:r>
            <a:endParaRPr lang="de-CH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Inhaltsplatzhalter 3"/>
          <p:cNvSpPr>
            <a:spLocks noGrp="1"/>
          </p:cNvSpPr>
          <p:nvPr>
            <p:ph sz="half" idx="1"/>
          </p:nvPr>
        </p:nvSpPr>
        <p:spPr>
          <a:xfrm>
            <a:off x="755576" y="1484784"/>
            <a:ext cx="8136904" cy="4392488"/>
          </a:xfrm>
        </p:spPr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de-CH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Investition in Maschinen + Anlagen CHF 7 Mio. </a:t>
            </a:r>
            <a:br>
              <a:rPr lang="de-CH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Entwicklung, Marktaufbau, Anlaufverluste CHF 3.5 Mio.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de-CH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Gesamtkapital-Bedarf CHF 10.5 Mio.</a:t>
            </a:r>
            <a:br>
              <a:rPr lang="de-CH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sz="2000" b="0" kern="12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Mio. neues Eigenkapital </a:t>
            </a:r>
            <a:r>
              <a:rPr lang="de-CH" sz="2000" kern="12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(&gt; 4 Mio. Absichtserklärungen)</a:t>
            </a:r>
            <a:br>
              <a:rPr lang="de-CH" sz="2000" kern="12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sz="2000" b="0" kern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3.9 Mio. langfristiges Fremdkapital, davon 3.3 Mio. NRP </a:t>
            </a:r>
            <a:r>
              <a:rPr lang="de-CH" sz="2000" kern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(RRB </a:t>
            </a:r>
            <a:r>
              <a:rPr lang="de-CH" sz="2000" kern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i.o</a:t>
            </a:r>
            <a:r>
              <a:rPr lang="de-CH" sz="2000" kern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br>
              <a:rPr lang="de-CH" sz="2000" kern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sz="2000" b="0" kern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1.6 Mio. a </a:t>
            </a:r>
            <a:r>
              <a:rPr lang="de-CH" sz="2000" b="0" kern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fonds</a:t>
            </a:r>
            <a:r>
              <a:rPr lang="de-CH" sz="2000" b="0" kern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2000" b="0" kern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perdu</a:t>
            </a:r>
            <a:r>
              <a:rPr lang="de-CH" sz="2000" b="0" kern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von Bund + Kantonen für Marktaufbau </a:t>
            </a:r>
            <a:r>
              <a:rPr lang="de-CH" sz="2000" kern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(RRB </a:t>
            </a:r>
            <a:r>
              <a:rPr lang="de-CH" sz="2000" kern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i.o</a:t>
            </a:r>
            <a:r>
              <a:rPr lang="de-CH" sz="2000" kern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de-CH" sz="2000" b="0" kern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Bürgschaft BAFU/Technologiefonds, CHF 2.85 Mio. </a:t>
            </a:r>
            <a:r>
              <a:rPr lang="de-CH" sz="2000" kern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(Verfügung </a:t>
            </a:r>
            <a:r>
              <a:rPr lang="de-CH" sz="2000" kern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i.o</a:t>
            </a:r>
            <a:r>
              <a:rPr lang="de-CH" sz="2000" kern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de-CH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Vorsichtige Planung mit Gewinnschwelle ab 5. Jahr </a:t>
            </a:r>
            <a:br>
              <a:rPr lang="de-CH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Einschicht-Auslastung mit 8’000 m3 im Jahr 2023 geplant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de-CH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Attraktives Ertragspotential ab 2-Schichtbetrieb</a:t>
            </a:r>
            <a:endParaRPr lang="de-CH" sz="20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de-CH" sz="2000" b="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98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4968552"/>
          </a:xfrm>
        </p:spPr>
        <p:txBody>
          <a:bodyPr>
            <a:noAutofit/>
          </a:bodyPr>
          <a:lstStyle/>
          <a:p>
            <a:pPr marL="109728" indent="0">
              <a:buNone/>
            </a:pPr>
            <a:r>
              <a:rPr lang="de-CH" sz="2000" kern="1200" dirty="0">
                <a:latin typeface="Calibri" panose="020F0502020204030204" pitchFamily="34" charset="0"/>
                <a:cs typeface="Calibri" panose="020F0502020204030204" pitchFamily="34" charset="0"/>
              </a:rPr>
              <a:t>Aktienkapital, Absichtserklärungen (&gt; CHF 4.0 Mio. = 80%)</a:t>
            </a:r>
          </a:p>
          <a:p>
            <a:pPr marL="452628" indent="-342900">
              <a:buClrTx/>
              <a:buFont typeface="Arial" panose="020B0604020202020204" pitchFamily="34" charset="0"/>
              <a:buChar char="•"/>
            </a:pPr>
            <a:r>
              <a:rPr lang="de-CH" sz="2000" b="0" kern="1200" dirty="0" err="1">
                <a:latin typeface="Calibri" panose="020F0502020204030204" pitchFamily="34" charset="0"/>
                <a:cs typeface="Calibri" panose="020F0502020204030204" pitchFamily="34" charset="0"/>
              </a:rPr>
              <a:t>Raurica</a:t>
            </a:r>
            <a:r>
              <a:rPr lang="de-CH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 Wald AG (CHF 1’250‘000 max. 25%)</a:t>
            </a:r>
          </a:p>
          <a:p>
            <a:pPr marL="452628" indent="-342900">
              <a:buClrTx/>
              <a:buFont typeface="Arial" panose="020B0604020202020204" pitchFamily="34" charset="0"/>
              <a:buChar char="•"/>
            </a:pPr>
            <a:r>
              <a:rPr lang="de-CH" sz="2000" b="0" kern="1200" dirty="0" err="1">
                <a:latin typeface="Calibri" panose="020F0502020204030204" pitchFamily="34" charset="0"/>
                <a:cs typeface="Calibri" panose="020F0502020204030204" pitchFamily="34" charset="0"/>
              </a:rPr>
              <a:t>ZürichHolz</a:t>
            </a:r>
            <a:r>
              <a:rPr lang="de-CH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 AG (CHF 1’000‘000)</a:t>
            </a:r>
          </a:p>
          <a:p>
            <a:pPr marL="452628" indent="-342900">
              <a:buClrTx/>
              <a:buFont typeface="Arial" panose="020B0604020202020204" pitchFamily="34" charset="0"/>
              <a:buChar char="•"/>
            </a:pPr>
            <a:r>
              <a:rPr lang="de-CH" sz="2000" b="0" kern="1200" dirty="0" err="1">
                <a:latin typeface="Calibri" panose="020F0502020204030204" pitchFamily="34" charset="0"/>
                <a:cs typeface="Calibri" panose="020F0502020204030204" pitchFamily="34" charset="0"/>
              </a:rPr>
              <a:t>WaldSchweiz</a:t>
            </a:r>
            <a:r>
              <a:rPr lang="de-CH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 via 11 Kantonalverbände (CHF 600’000)</a:t>
            </a:r>
          </a:p>
          <a:p>
            <a:pPr marL="452628" indent="-342900">
              <a:buClrTx/>
              <a:buFont typeface="Arial" panose="020B0604020202020204" pitchFamily="34" charset="0"/>
              <a:buChar char="•"/>
            </a:pPr>
            <a:r>
              <a:rPr lang="de-CH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Kantonalverbände AG, BE (HFF), JU, VD, SH, SO, ZH (&gt; CHF 400‘000) </a:t>
            </a:r>
          </a:p>
          <a:p>
            <a:pPr marL="452628" indent="-342900">
              <a:buClrTx/>
              <a:buFont typeface="Arial" panose="020B0604020202020204" pitchFamily="34" charset="0"/>
              <a:buChar char="•"/>
            </a:pPr>
            <a:r>
              <a:rPr lang="de-CH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div. Berner Waldbesitzer (&gt; 300’000)</a:t>
            </a:r>
          </a:p>
          <a:p>
            <a:pPr marL="452628" indent="-342900">
              <a:buClrTx/>
              <a:buFont typeface="Arial" panose="020B0604020202020204" pitchFamily="34" charset="0"/>
              <a:buChar char="•"/>
            </a:pPr>
            <a:r>
              <a:rPr lang="de-CH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über 30 Gemeinden Kanton Jura (CHF 130‘000)</a:t>
            </a:r>
          </a:p>
          <a:p>
            <a:pPr marL="452628" indent="-342900">
              <a:buClrTx/>
              <a:buFont typeface="Arial" panose="020B0604020202020204" pitchFamily="34" charset="0"/>
              <a:buChar char="•"/>
            </a:pPr>
            <a:r>
              <a:rPr lang="de-CH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div. Unternehmen aus Holz- und Bauwirtschaft (CHF 300‘000)</a:t>
            </a:r>
          </a:p>
          <a:p>
            <a:endParaRPr lang="de-CH" sz="18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0" dirty="0">
                <a:latin typeface="Calibri" panose="020F0502020204030204" pitchFamily="34" charset="0"/>
                <a:cs typeface="Calibri" panose="020F0502020204030204" pitchFamily="34" charset="0"/>
              </a:rPr>
              <a:t>Zahlen zur </a:t>
            </a:r>
            <a:r>
              <a:rPr lang="de-CH" b="0" dirty="0" err="1">
                <a:latin typeface="Calibri" panose="020F0502020204030204" pitchFamily="34" charset="0"/>
                <a:cs typeface="Calibri" panose="020F0502020204030204" pitchFamily="34" charset="0"/>
              </a:rPr>
              <a:t>Fagus</a:t>
            </a:r>
            <a:r>
              <a:rPr lang="de-CH" b="0" dirty="0">
                <a:latin typeface="Calibri" panose="020F0502020204030204" pitchFamily="34" charset="0"/>
                <a:cs typeface="Calibri" panose="020F0502020204030204" pitchFamily="34" charset="0"/>
              </a:rPr>
              <a:t> (2)</a:t>
            </a:r>
            <a:endParaRPr lang="de-CH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393483"/>
              </p:ext>
            </p:extLst>
          </p:nvPr>
        </p:nvGraphicFramePr>
        <p:xfrm>
          <a:off x="971600" y="4365104"/>
          <a:ext cx="6552728" cy="1656186"/>
        </p:xfrm>
        <a:graphic>
          <a:graphicData uri="http://schemas.openxmlformats.org/drawingml/2006/table">
            <a:tbl>
              <a:tblPr/>
              <a:tblGrid>
                <a:gridCol w="4466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66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6031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Waldbesitzer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Fr. 3‘600'000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031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Sägereien, Holzindustrie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Fr.    200'000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031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Holzbau/Ingenieure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Fr.</a:t>
                      </a:r>
                      <a:r>
                        <a:rPr lang="de-CH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de-C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60'000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031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Private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Fr.      50'000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031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Gemeinden Jura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Fr.    130'000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031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Total </a:t>
                      </a:r>
                      <a:r>
                        <a:rPr lang="de-CH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(Stand</a:t>
                      </a:r>
                      <a:r>
                        <a:rPr lang="de-CH" sz="1600" b="0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August 2017)</a:t>
                      </a:r>
                      <a:endParaRPr lang="de-CH" sz="16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Fr. 4'040'000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244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134672" cy="947192"/>
          </a:xfrm>
        </p:spPr>
        <p:txBody>
          <a:bodyPr/>
          <a:lstStyle/>
          <a:p>
            <a:r>
              <a:rPr lang="de-CH" b="0" dirty="0">
                <a:latin typeface="Calibri" panose="020F0502020204030204" pitchFamily="34" charset="0"/>
                <a:cs typeface="Calibri" panose="020F0502020204030204" pitchFamily="34" charset="0"/>
              </a:rPr>
              <a:t>Zahlen zur </a:t>
            </a:r>
            <a:r>
              <a:rPr lang="de-CH" b="0" dirty="0" err="1">
                <a:latin typeface="Calibri" panose="020F0502020204030204" pitchFamily="34" charset="0"/>
                <a:cs typeface="Calibri" panose="020F0502020204030204" pitchFamily="34" charset="0"/>
              </a:rPr>
              <a:t>Fagus</a:t>
            </a:r>
            <a:r>
              <a:rPr lang="de-CH" b="0" dirty="0">
                <a:latin typeface="Calibri" panose="020F0502020204030204" pitchFamily="34" charset="0"/>
                <a:cs typeface="Calibri" panose="020F0502020204030204" pitchFamily="34" charset="0"/>
              </a:rPr>
              <a:t> (3)</a:t>
            </a:r>
          </a:p>
        </p:txBody>
      </p:sp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val="819981035"/>
              </p:ext>
            </p:extLst>
          </p:nvPr>
        </p:nvGraphicFramePr>
        <p:xfrm>
          <a:off x="107504" y="1988840"/>
          <a:ext cx="8712968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5307682" y="3573016"/>
            <a:ext cx="757130" cy="46166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200" dirty="0">
                <a:latin typeface="Calibri" panose="020F0502020204030204" pitchFamily="34" charset="0"/>
              </a:rPr>
              <a:t>1-Schicht</a:t>
            </a:r>
            <a:br>
              <a:rPr lang="de-DE" sz="1200" dirty="0">
                <a:latin typeface="Calibri" panose="020F0502020204030204" pitchFamily="34" charset="0"/>
              </a:rPr>
            </a:br>
            <a:r>
              <a:rPr lang="de-DE" sz="1200" dirty="0">
                <a:latin typeface="Calibri" panose="020F0502020204030204" pitchFamily="34" charset="0"/>
              </a:rPr>
              <a:t>100 %</a:t>
            </a:r>
            <a:endParaRPr lang="fr-CH" sz="1200" dirty="0">
              <a:latin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20272" y="2780928"/>
            <a:ext cx="757130" cy="27699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200" dirty="0">
                <a:latin typeface="Calibri" panose="020F0502020204030204" pitchFamily="34" charset="0"/>
              </a:rPr>
              <a:t>2-Schicht</a:t>
            </a:r>
            <a:endParaRPr lang="fr-CH" sz="1200" dirty="0">
              <a:latin typeface="Calibri" panose="020F0502020204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884368" y="1628800"/>
            <a:ext cx="757130" cy="27699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200" dirty="0">
                <a:latin typeface="Calibri" panose="020F0502020204030204" pitchFamily="34" charset="0"/>
              </a:rPr>
              <a:t>3-Schicht</a:t>
            </a:r>
            <a:endParaRPr lang="fr-CH" sz="1200" dirty="0">
              <a:latin typeface="Calibri" panose="020F050202020403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67544" y="1147981"/>
            <a:ext cx="30865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2000" dirty="0">
                <a:latin typeface="Calibri" panose="020F0502020204030204" pitchFamily="34" charset="0"/>
                <a:cs typeface="Calibri" panose="020F0502020204030204" pitchFamily="34" charset="0"/>
              </a:rPr>
              <a:t>Absatz Fertigprodukte in m</a:t>
            </a:r>
            <a:r>
              <a:rPr lang="de-CH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de-CH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1412411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772400" cy="515938"/>
          </a:xfrm>
        </p:spPr>
        <p:txBody>
          <a:bodyPr/>
          <a:lstStyle/>
          <a:p>
            <a:r>
              <a:rPr lang="de-CH" b="0" dirty="0">
                <a:latin typeface="Calibri" panose="020F0502020204030204" pitchFamily="34" charset="0"/>
                <a:cs typeface="Calibri" panose="020F0502020204030204" pitchFamily="34" charset="0"/>
              </a:rPr>
              <a:t>Zahlen zur </a:t>
            </a:r>
            <a:r>
              <a:rPr lang="de-CH" b="0" dirty="0" err="1">
                <a:latin typeface="Calibri" panose="020F0502020204030204" pitchFamily="34" charset="0"/>
                <a:cs typeface="Calibri" panose="020F0502020204030204" pitchFamily="34" charset="0"/>
              </a:rPr>
              <a:t>Fagus</a:t>
            </a:r>
            <a:r>
              <a:rPr lang="de-CH" b="0" dirty="0">
                <a:latin typeface="Calibri" panose="020F0502020204030204" pitchFamily="34" charset="0"/>
                <a:cs typeface="Calibri" panose="020F0502020204030204" pitchFamily="34" charset="0"/>
              </a:rPr>
              <a:t> (4)</a:t>
            </a:r>
          </a:p>
        </p:txBody>
      </p:sp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val="2451411152"/>
              </p:ext>
            </p:extLst>
          </p:nvPr>
        </p:nvGraphicFramePr>
        <p:xfrm>
          <a:off x="107504" y="1988840"/>
          <a:ext cx="8712968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hteck 2"/>
          <p:cNvSpPr/>
          <p:nvPr/>
        </p:nvSpPr>
        <p:spPr>
          <a:xfrm>
            <a:off x="467544" y="1147981"/>
            <a:ext cx="59192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2000" dirty="0">
                <a:latin typeface="Calibri" panose="020F0502020204030204" pitchFamily="34" charset="0"/>
                <a:cs typeface="Calibri" panose="020F0502020204030204" pitchFamily="34" charset="0"/>
              </a:rPr>
              <a:t>Im Verhältnis zum Gesamtmarkt konstruktives Leimholz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2216012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1104"/>
          </a:xfrm>
        </p:spPr>
        <p:txBody>
          <a:bodyPr>
            <a:normAutofit/>
          </a:bodyPr>
          <a:lstStyle/>
          <a:p>
            <a:r>
              <a:rPr lang="de-CH" b="0" dirty="0">
                <a:latin typeface="Calibri" panose="020F0502020204030204" pitchFamily="34" charset="0"/>
                <a:cs typeface="Calibri" panose="020F0502020204030204" pitchFamily="34" charset="0"/>
              </a:rPr>
              <a:t>Zahlen zur </a:t>
            </a:r>
            <a:r>
              <a:rPr lang="de-CH" b="0" dirty="0" err="1">
                <a:latin typeface="Calibri" panose="020F0502020204030204" pitchFamily="34" charset="0"/>
                <a:cs typeface="Calibri" panose="020F0502020204030204" pitchFamily="34" charset="0"/>
              </a:rPr>
              <a:t>Fagus</a:t>
            </a:r>
            <a:r>
              <a:rPr lang="de-CH" b="0" dirty="0">
                <a:latin typeface="Calibri" panose="020F0502020204030204" pitchFamily="34" charset="0"/>
                <a:cs typeface="Calibri" panose="020F0502020204030204" pitchFamily="34" charset="0"/>
              </a:rPr>
              <a:t> (5)</a:t>
            </a:r>
            <a:endParaRPr lang="de-CH" dirty="0"/>
          </a:p>
        </p:txBody>
      </p:sp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val="1201572103"/>
              </p:ext>
            </p:extLst>
          </p:nvPr>
        </p:nvGraphicFramePr>
        <p:xfrm>
          <a:off x="31787" y="1905799"/>
          <a:ext cx="8712968" cy="4032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5004048" y="3140968"/>
            <a:ext cx="757130" cy="46166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200" dirty="0">
                <a:latin typeface="Calibri" panose="020F0502020204030204" pitchFamily="34" charset="0"/>
              </a:rPr>
              <a:t>1-Schicht</a:t>
            </a:r>
            <a:br>
              <a:rPr lang="de-DE" sz="1200" dirty="0">
                <a:latin typeface="Calibri" panose="020F0502020204030204" pitchFamily="34" charset="0"/>
              </a:rPr>
            </a:br>
            <a:r>
              <a:rPr lang="de-DE" sz="1200" dirty="0">
                <a:latin typeface="Calibri" panose="020F0502020204030204" pitchFamily="34" charset="0"/>
              </a:rPr>
              <a:t>100 %</a:t>
            </a:r>
            <a:endParaRPr lang="fr-CH" sz="1200" dirty="0">
              <a:latin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695190" y="2348880"/>
            <a:ext cx="757130" cy="46166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200" dirty="0">
                <a:latin typeface="Calibri" panose="020F0502020204030204" pitchFamily="34" charset="0"/>
              </a:rPr>
              <a:t>2-Schicht</a:t>
            </a:r>
            <a:br>
              <a:rPr lang="de-DE" sz="1200" dirty="0">
                <a:latin typeface="Calibri" panose="020F0502020204030204" pitchFamily="34" charset="0"/>
              </a:rPr>
            </a:br>
            <a:r>
              <a:rPr lang="de-DE" sz="1200" dirty="0">
                <a:latin typeface="Calibri" panose="020F0502020204030204" pitchFamily="34" charset="0"/>
              </a:rPr>
              <a:t>100 %</a:t>
            </a:r>
            <a:endParaRPr lang="fr-CH" sz="1200" dirty="0">
              <a:latin typeface="Calibri" panose="020F0502020204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621438" y="1905799"/>
            <a:ext cx="757130" cy="27699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200" dirty="0">
                <a:latin typeface="Calibri" panose="020F0502020204030204" pitchFamily="34" charset="0"/>
              </a:rPr>
              <a:t>3-Schicht</a:t>
            </a:r>
            <a:endParaRPr lang="fr-CH" sz="1200" dirty="0">
              <a:latin typeface="Calibri" panose="020F050202020403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539552" y="1125768"/>
            <a:ext cx="28936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CH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Businessplan</a:t>
            </a:r>
            <a:br>
              <a:rPr lang="de-CH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Plan-Erfolgsrechnung</a:t>
            </a:r>
            <a:endParaRPr lang="de-CH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Ellipse 4"/>
          <p:cNvSpPr/>
          <p:nvPr/>
        </p:nvSpPr>
        <p:spPr bwMode="auto">
          <a:xfrm>
            <a:off x="4211960" y="3746649"/>
            <a:ext cx="1872208" cy="1770583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555425" y="3284984"/>
            <a:ext cx="2220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Gewinnschwelle</a:t>
            </a:r>
            <a:endParaRPr lang="fr-CH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29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Inhaltsplatzhalter 2"/>
          <p:cNvSpPr>
            <a:spLocks noGrp="1"/>
          </p:cNvSpPr>
          <p:nvPr>
            <p:ph idx="1"/>
          </p:nvPr>
        </p:nvSpPr>
        <p:spPr>
          <a:xfrm>
            <a:off x="323528" y="260649"/>
            <a:ext cx="8208912" cy="648072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de-CH" altLang="de-DE" sz="3200" b="0" dirty="0">
                <a:latin typeface="Calibri" panose="020F0502020204030204" pitchFamily="34" charset="0"/>
                <a:cs typeface="Calibri" panose="020F0502020204030204" pitchFamily="34" charset="0"/>
              </a:rPr>
              <a:t>Realisierte Bauprojekte mit Laubholz (CH-Holz)</a:t>
            </a:r>
            <a:endParaRPr lang="de-CH" altLang="de-DE" sz="28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feld 16"/>
          <p:cNvSpPr txBox="1">
            <a:spLocks noChangeArrowheads="1"/>
          </p:cNvSpPr>
          <p:nvPr/>
        </p:nvSpPr>
        <p:spPr bwMode="auto">
          <a:xfrm>
            <a:off x="1888721" y="4479425"/>
            <a:ext cx="2017219" cy="276999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400">
                <a:solidFill>
                  <a:srgbClr val="5A5E62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200" dirty="0">
                <a:solidFill>
                  <a:srgbClr val="2929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Pavillon </a:t>
            </a:r>
            <a:r>
              <a:rPr lang="de-CH" altLang="de-DE" sz="1200" dirty="0" err="1">
                <a:solidFill>
                  <a:srgbClr val="2929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Swissbau</a:t>
            </a:r>
            <a:r>
              <a:rPr lang="de-CH" altLang="de-DE" sz="1200" dirty="0">
                <a:solidFill>
                  <a:srgbClr val="2929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Focus 2016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17" y="3573016"/>
            <a:ext cx="3512123" cy="2341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3"/>
          <p:cNvSpPr txBox="1">
            <a:spLocks noChangeArrowheads="1"/>
          </p:cNvSpPr>
          <p:nvPr/>
        </p:nvSpPr>
        <p:spPr bwMode="auto">
          <a:xfrm>
            <a:off x="836227" y="5589240"/>
            <a:ext cx="2732479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400">
                <a:solidFill>
                  <a:srgbClr val="5A5E62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200" dirty="0" err="1">
                <a:solidFill>
                  <a:srgbClr val="2929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Empa</a:t>
            </a:r>
            <a:r>
              <a:rPr lang="de-CH" altLang="de-DE" sz="1200" dirty="0">
                <a:solidFill>
                  <a:srgbClr val="2929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NEST Vision Wood, Module in BSP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25" y="908720"/>
            <a:ext cx="3851275" cy="2557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feld 14"/>
          <p:cNvSpPr txBox="1">
            <a:spLocks noChangeArrowheads="1"/>
          </p:cNvSpPr>
          <p:nvPr/>
        </p:nvSpPr>
        <p:spPr bwMode="auto">
          <a:xfrm>
            <a:off x="4343064" y="3000108"/>
            <a:ext cx="260520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400">
                <a:solidFill>
                  <a:srgbClr val="5A5E62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200" dirty="0">
                <a:solidFill>
                  <a:srgbClr val="2929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Energieholz-Zentrum mit Bürogebäude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99"/>
          <a:stretch/>
        </p:blipFill>
        <p:spPr bwMode="auto">
          <a:xfrm>
            <a:off x="4343064" y="3573014"/>
            <a:ext cx="3398119" cy="2609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/>
          <p:cNvSpPr txBox="1">
            <a:spLocks noChangeArrowheads="1"/>
          </p:cNvSpPr>
          <p:nvPr/>
        </p:nvSpPr>
        <p:spPr bwMode="auto">
          <a:xfrm>
            <a:off x="4716016" y="5775931"/>
            <a:ext cx="2289986" cy="276999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400">
                <a:solidFill>
                  <a:srgbClr val="5A5E62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200" dirty="0">
                <a:solidFill>
                  <a:srgbClr val="2929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Gewerbegebäude Holzbaubetrieb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676" y="3645024"/>
            <a:ext cx="2203002" cy="1427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02" y="712911"/>
            <a:ext cx="4108450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feld 13"/>
          <p:cNvSpPr txBox="1">
            <a:spLocks noChangeArrowheads="1"/>
          </p:cNvSpPr>
          <p:nvPr/>
        </p:nvSpPr>
        <p:spPr bwMode="auto">
          <a:xfrm>
            <a:off x="875997" y="2861608"/>
            <a:ext cx="1710148" cy="276999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400">
                <a:solidFill>
                  <a:srgbClr val="5A5E62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200" dirty="0">
                <a:solidFill>
                  <a:srgbClr val="2929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Landwirtschaftsgebäude</a:t>
            </a:r>
          </a:p>
        </p:txBody>
      </p:sp>
    </p:spTree>
    <p:extLst>
      <p:ext uri="{BB962C8B-B14F-4D97-AF65-F5344CB8AC3E}">
        <p14:creationId xmlns:p14="http://schemas.microsoft.com/office/powerpoint/2010/main" val="4280030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Inhaltsplatzhalter 2"/>
          <p:cNvSpPr>
            <a:spLocks noGrp="1"/>
          </p:cNvSpPr>
          <p:nvPr>
            <p:ph idx="1"/>
          </p:nvPr>
        </p:nvSpPr>
        <p:spPr>
          <a:xfrm>
            <a:off x="323528" y="260649"/>
            <a:ext cx="8526656" cy="648072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de-CH" altLang="de-DE" sz="3200" b="0" dirty="0">
                <a:latin typeface="Calibri" panose="020F0502020204030204" pitchFamily="34" charset="0"/>
                <a:cs typeface="Calibri" panose="020F0502020204030204" pitchFamily="34" charset="0"/>
              </a:rPr>
              <a:t>Realisierte Bauprojekte mit Laubholz (</a:t>
            </a:r>
            <a:r>
              <a:rPr lang="de-CH" altLang="de-DE" sz="3200" b="0" dirty="0" err="1">
                <a:latin typeface="Calibri" panose="020F0502020204030204" pitchFamily="34" charset="0"/>
                <a:cs typeface="Calibri" panose="020F0502020204030204" pitchFamily="34" charset="0"/>
              </a:rPr>
              <a:t>BauBuche</a:t>
            </a:r>
            <a:r>
              <a:rPr lang="de-CH" altLang="de-DE" sz="3200" b="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CH" altLang="de-DE" sz="28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95" y="1265708"/>
            <a:ext cx="5284655" cy="4539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6"/>
          <p:cNvSpPr txBox="1">
            <a:spLocks noChangeArrowheads="1"/>
          </p:cNvSpPr>
          <p:nvPr/>
        </p:nvSpPr>
        <p:spPr bwMode="auto">
          <a:xfrm>
            <a:off x="1691680" y="5229200"/>
            <a:ext cx="2376228" cy="461665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400">
                <a:solidFill>
                  <a:srgbClr val="5A5E62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200" dirty="0">
                <a:solidFill>
                  <a:srgbClr val="2929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Fertigungshalle </a:t>
            </a:r>
            <a:r>
              <a:rPr lang="de-CH" altLang="de-DE" sz="1200" dirty="0" err="1">
                <a:solidFill>
                  <a:srgbClr val="2929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Pilatuswerke</a:t>
            </a:r>
            <a:r>
              <a:rPr lang="de-CH" altLang="de-DE" sz="1200" dirty="0">
                <a:solidFill>
                  <a:srgbClr val="2929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Stans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200" dirty="0">
                <a:solidFill>
                  <a:srgbClr val="2929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2016-2017; 250 m3 </a:t>
            </a:r>
            <a:r>
              <a:rPr lang="de-CH" altLang="de-DE" sz="1200" dirty="0" err="1">
                <a:solidFill>
                  <a:srgbClr val="2929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BauBuche</a:t>
            </a:r>
            <a:endParaRPr lang="de-CH" altLang="de-DE" sz="1200" dirty="0">
              <a:solidFill>
                <a:srgbClr val="29293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7" t="18378" r="9862" b="6850"/>
          <a:stretch/>
        </p:blipFill>
        <p:spPr bwMode="auto">
          <a:xfrm>
            <a:off x="5796136" y="1265708"/>
            <a:ext cx="3054048" cy="3675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feld 16"/>
          <p:cNvSpPr txBox="1">
            <a:spLocks noChangeArrowheads="1"/>
          </p:cNvSpPr>
          <p:nvPr/>
        </p:nvSpPr>
        <p:spPr bwMode="auto">
          <a:xfrm>
            <a:off x="6323435" y="4293096"/>
            <a:ext cx="2064989" cy="461665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400">
                <a:solidFill>
                  <a:srgbClr val="5A5E62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de-CH" altLang="de-DE" sz="1200" dirty="0">
                <a:solidFill>
                  <a:srgbClr val="2929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Holz-Hochhaus </a:t>
            </a:r>
            <a:r>
              <a:rPr lang="de-CH" altLang="de-DE" sz="1200" dirty="0" err="1">
                <a:solidFill>
                  <a:srgbClr val="2929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Rotkreuz</a:t>
            </a:r>
            <a:endParaRPr lang="de-CH" altLang="de-DE" sz="1200" dirty="0">
              <a:solidFill>
                <a:srgbClr val="29293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de-CH" altLang="de-DE" sz="1200" dirty="0">
                <a:solidFill>
                  <a:srgbClr val="2929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2016-2017, 200 m3 </a:t>
            </a:r>
            <a:r>
              <a:rPr lang="de-CH" altLang="de-DE" sz="1200" dirty="0" err="1">
                <a:solidFill>
                  <a:srgbClr val="2929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BauBuche</a:t>
            </a:r>
            <a:endParaRPr lang="de-CH" altLang="de-DE" sz="1200" dirty="0">
              <a:solidFill>
                <a:srgbClr val="29293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580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Inhaltsplatzhalter 2"/>
          <p:cNvSpPr>
            <a:spLocks noGrp="1"/>
          </p:cNvSpPr>
          <p:nvPr>
            <p:ph idx="1"/>
          </p:nvPr>
        </p:nvSpPr>
        <p:spPr>
          <a:xfrm>
            <a:off x="323528" y="260649"/>
            <a:ext cx="8712968" cy="648072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de-CH" altLang="de-DE" sz="3200" b="0" dirty="0">
                <a:latin typeface="Calibri" panose="020F0502020204030204" pitchFamily="34" charset="0"/>
                <a:cs typeface="Calibri" panose="020F0502020204030204" pitchFamily="34" charset="0"/>
              </a:rPr>
              <a:t>Holzbauten mit Laubholz-/Buche in Planung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4" r="30769"/>
          <a:stretch/>
        </p:blipFill>
        <p:spPr bwMode="auto">
          <a:xfrm>
            <a:off x="539552" y="908720"/>
            <a:ext cx="2664296" cy="2758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:\Bauen mit Buche\Fagus Jura SA\Generalversammlungen\Generalversammlung_22.06.2016\Geschäftsbericht\Fotos\2017 BFH-Campus Bi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38" y="3861048"/>
            <a:ext cx="3424238" cy="2567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feld 13"/>
          <p:cNvSpPr txBox="1">
            <a:spLocks noChangeArrowheads="1"/>
          </p:cNvSpPr>
          <p:nvPr/>
        </p:nvSpPr>
        <p:spPr bwMode="auto">
          <a:xfrm>
            <a:off x="1619672" y="6093296"/>
            <a:ext cx="1762021" cy="276999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400">
                <a:solidFill>
                  <a:srgbClr val="5A5E62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200" dirty="0">
                <a:solidFill>
                  <a:srgbClr val="2929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Neubau Campus BFH Biel</a:t>
            </a:r>
          </a:p>
        </p:txBody>
      </p:sp>
      <p:sp>
        <p:nvSpPr>
          <p:cNvPr id="22" name="Textfeld 13"/>
          <p:cNvSpPr txBox="1">
            <a:spLocks noChangeArrowheads="1"/>
          </p:cNvSpPr>
          <p:nvPr/>
        </p:nvSpPr>
        <p:spPr bwMode="auto">
          <a:xfrm>
            <a:off x="1055378" y="3313559"/>
            <a:ext cx="1565621" cy="276999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400">
                <a:solidFill>
                  <a:srgbClr val="5A5E62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200" dirty="0">
                <a:solidFill>
                  <a:srgbClr val="2929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Neubau AUE BS, Basel</a:t>
            </a:r>
          </a:p>
        </p:txBody>
      </p:sp>
      <p:pic>
        <p:nvPicPr>
          <p:cNvPr id="3074" name="Picture 2" descr="http://www.zugestates.ch/media/cache/gallery/media/file55df0e9f68e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555" y="3861048"/>
            <a:ext cx="3313920" cy="2428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3"/>
          <p:cNvSpPr txBox="1">
            <a:spLocks noChangeArrowheads="1"/>
          </p:cNvSpPr>
          <p:nvPr/>
        </p:nvSpPr>
        <p:spPr bwMode="auto">
          <a:xfrm>
            <a:off x="5004048" y="5949280"/>
            <a:ext cx="2292935" cy="276999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400">
                <a:solidFill>
                  <a:srgbClr val="5A5E62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200" dirty="0">
                <a:solidFill>
                  <a:srgbClr val="2929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Hochhaus «</a:t>
            </a:r>
            <a:r>
              <a:rPr lang="de-CH" altLang="de-DE" sz="1200" dirty="0" err="1">
                <a:solidFill>
                  <a:srgbClr val="2929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Surstoffi</a:t>
            </a:r>
            <a:r>
              <a:rPr lang="de-CH" altLang="de-DE" sz="1200" dirty="0">
                <a:solidFill>
                  <a:srgbClr val="2929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», </a:t>
            </a:r>
            <a:r>
              <a:rPr lang="de-CH" altLang="de-DE" sz="1200" dirty="0" err="1">
                <a:solidFill>
                  <a:srgbClr val="2929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Rotkreuz</a:t>
            </a:r>
            <a:endParaRPr lang="de-CH" altLang="de-DE" sz="1200" dirty="0">
              <a:solidFill>
                <a:srgbClr val="29293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388" y="908719"/>
            <a:ext cx="3661087" cy="2753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3"/>
          <p:cNvSpPr txBox="1">
            <a:spLocks noChangeArrowheads="1"/>
          </p:cNvSpPr>
          <p:nvPr/>
        </p:nvSpPr>
        <p:spPr bwMode="auto">
          <a:xfrm>
            <a:off x="5194120" y="3284984"/>
            <a:ext cx="1612364" cy="276999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400">
                <a:solidFill>
                  <a:srgbClr val="5A5E62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200" dirty="0">
                <a:solidFill>
                  <a:srgbClr val="2929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Neubau BBL, Ittigen BE</a:t>
            </a:r>
          </a:p>
        </p:txBody>
      </p:sp>
    </p:spTree>
    <p:extLst>
      <p:ext uri="{BB962C8B-B14F-4D97-AF65-F5344CB8AC3E}">
        <p14:creationId xmlns:p14="http://schemas.microsoft.com/office/powerpoint/2010/main" val="1325201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600" b="0" dirty="0" err="1">
                <a:latin typeface="Calibri" panose="020F0502020204030204" pitchFamily="34" charset="0"/>
                <a:cs typeface="Calibri" panose="020F0502020204030204" pitchFamily="34" charset="0"/>
              </a:rPr>
              <a:t>Fagus</a:t>
            </a:r>
            <a:r>
              <a:rPr lang="de-CH" sz="3600" b="0" dirty="0">
                <a:latin typeface="Calibri" panose="020F0502020204030204" pitchFamily="34" charset="0"/>
                <a:cs typeface="Calibri" panose="020F0502020204030204" pitchFamily="34" charset="0"/>
              </a:rPr>
              <a:t> Jura SA</a:t>
            </a:r>
          </a:p>
        </p:txBody>
      </p:sp>
      <p:sp>
        <p:nvSpPr>
          <p:cNvPr id="5" name="Inhaltsplatzhalter 3"/>
          <p:cNvSpPr>
            <a:spLocks noGrp="1"/>
          </p:cNvSpPr>
          <p:nvPr>
            <p:ph sz="half" idx="1"/>
          </p:nvPr>
        </p:nvSpPr>
        <p:spPr>
          <a:xfrm>
            <a:off x="755576" y="1341834"/>
            <a:ext cx="7632848" cy="4823471"/>
          </a:xfrm>
        </p:spPr>
        <p:txBody>
          <a:bodyPr/>
          <a:lstStyle/>
          <a:p>
            <a:pPr marL="109728" indent="0">
              <a:lnSpc>
                <a:spcPct val="80000"/>
              </a:lnSpc>
              <a:buNone/>
            </a:pPr>
            <a:r>
              <a:rPr lang="de-CH" sz="1800" kern="1200" dirty="0">
                <a:latin typeface="Calibri" panose="020F0502020204030204" pitchFamily="34" charset="0"/>
                <a:cs typeface="Calibri" panose="020F0502020204030204" pitchFamily="34" charset="0"/>
              </a:rPr>
              <a:t>2012-2013 Initiiert von:</a:t>
            </a:r>
          </a:p>
          <a:p>
            <a:pPr marL="109728" indent="0">
              <a:lnSpc>
                <a:spcPct val="80000"/>
              </a:lnSpc>
              <a:buNone/>
            </a:pPr>
            <a:r>
              <a:rPr lang="de-CH" sz="1800" b="0" kern="1200" dirty="0" err="1">
                <a:latin typeface="Calibri" panose="020F0502020204030204" pitchFamily="34" charset="0"/>
                <a:cs typeface="Calibri" panose="020F0502020204030204" pitchFamily="34" charset="0"/>
              </a:rPr>
              <a:t>WaldBeiderBasel</a:t>
            </a:r>
            <a:r>
              <a:rPr lang="de-CH" sz="18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 (WBB)</a:t>
            </a:r>
          </a:p>
          <a:p>
            <a:pPr marL="109728" indent="0">
              <a:lnSpc>
                <a:spcPct val="80000"/>
              </a:lnSpc>
              <a:buNone/>
            </a:pPr>
            <a:r>
              <a:rPr lang="de-CH" sz="18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Unterstützer:	</a:t>
            </a:r>
            <a:r>
              <a:rPr lang="de-CH" sz="1800" b="0" kern="1200" dirty="0" err="1">
                <a:latin typeface="Calibri" panose="020F0502020204030204" pitchFamily="34" charset="0"/>
                <a:cs typeface="Calibri" panose="020F0502020204030204" pitchFamily="34" charset="0"/>
              </a:rPr>
              <a:t>Raurica</a:t>
            </a:r>
            <a:r>
              <a:rPr lang="de-CH" sz="18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-Gruppe; Kantone BL/BS, AG, SO; </a:t>
            </a:r>
            <a:r>
              <a:rPr lang="de-CH" sz="1800" b="0" kern="1200" dirty="0" err="1">
                <a:latin typeface="Calibri" panose="020F0502020204030204" pitchFamily="34" charset="0"/>
                <a:cs typeface="Calibri" panose="020F0502020204030204" pitchFamily="34" charset="0"/>
              </a:rPr>
              <a:t>ZürichHolz</a:t>
            </a:r>
            <a:r>
              <a:rPr lang="de-CH" sz="18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 AG </a:t>
            </a:r>
          </a:p>
          <a:p>
            <a:pPr marL="109728" indent="0">
              <a:lnSpc>
                <a:spcPct val="80000"/>
              </a:lnSpc>
              <a:buNone/>
            </a:pPr>
            <a:r>
              <a:rPr lang="de-CH" sz="18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Gefördert :	BAFU AP-Holz</a:t>
            </a:r>
          </a:p>
          <a:p>
            <a:pPr marL="109728" indent="0">
              <a:lnSpc>
                <a:spcPct val="80000"/>
              </a:lnSpc>
              <a:buNone/>
            </a:pPr>
            <a:endParaRPr lang="de-DE" sz="1800" b="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de-DE" sz="1800" kern="1200" dirty="0">
                <a:latin typeface="Calibri" panose="020F0502020204030204" pitchFamily="34" charset="0"/>
                <a:cs typeface="Calibri" panose="020F0502020204030204" pitchFamily="34" charset="0"/>
              </a:rPr>
              <a:t>Firmengründung  </a:t>
            </a:r>
            <a:r>
              <a:rPr lang="de-DE" sz="1800" kern="1200" dirty="0" err="1">
                <a:latin typeface="Calibri" panose="020F0502020204030204" pitchFamily="34" charset="0"/>
                <a:cs typeface="Calibri" panose="020F0502020204030204" pitchFamily="34" charset="0"/>
              </a:rPr>
              <a:t>Fagus</a:t>
            </a:r>
            <a:r>
              <a:rPr lang="de-DE" sz="1800" kern="1200" dirty="0">
                <a:latin typeface="Calibri" panose="020F0502020204030204" pitchFamily="34" charset="0"/>
                <a:cs typeface="Calibri" panose="020F0502020204030204" pitchFamily="34" charset="0"/>
              </a:rPr>
              <a:t> Jura SA im Mai 2014</a:t>
            </a:r>
          </a:p>
          <a:p>
            <a:pPr marL="395478" indent="-285750">
              <a:lnSpc>
                <a:spcPct val="80000"/>
              </a:lnSpc>
            </a:pPr>
            <a:r>
              <a:rPr lang="de-DE" sz="18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Aktienkapital aktuell CHF 231‘000</a:t>
            </a:r>
            <a:br>
              <a:rPr lang="de-DE" sz="1800" b="0" kern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11 Aktionäre aus der Wald-, Holz- und Baubranche</a:t>
            </a:r>
          </a:p>
          <a:p>
            <a:pPr marL="395478" indent="-285750">
              <a:lnSpc>
                <a:spcPct val="80000"/>
              </a:lnSpc>
            </a:pPr>
            <a:r>
              <a:rPr lang="de-DE" sz="18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Neues Aktienkapital geplant CHF 5‘000‘000, &gt; 50 Aktionäre</a:t>
            </a:r>
          </a:p>
          <a:p>
            <a:pPr marL="109728" indent="0">
              <a:lnSpc>
                <a:spcPct val="80000"/>
              </a:lnSpc>
              <a:buNone/>
            </a:pPr>
            <a:endParaRPr lang="de-DE" sz="1800" b="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endParaRPr lang="de-DE" sz="1800" b="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278" y="3815680"/>
            <a:ext cx="4376842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feld 7"/>
          <p:cNvSpPr txBox="1"/>
          <p:nvPr/>
        </p:nvSpPr>
        <p:spPr>
          <a:xfrm>
            <a:off x="1275278" y="6167932"/>
            <a:ext cx="4582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</a:rPr>
              <a:t>Verwaltungsrat </a:t>
            </a:r>
            <a:r>
              <a:rPr lang="de-CH" dirty="0" err="1">
                <a:solidFill>
                  <a:schemeClr val="bg1"/>
                </a:solidFill>
              </a:rPr>
              <a:t>Fagus</a:t>
            </a:r>
            <a:r>
              <a:rPr lang="de-CH" dirty="0">
                <a:solidFill>
                  <a:schemeClr val="bg1"/>
                </a:solidFill>
              </a:rPr>
              <a:t> Jura SA </a:t>
            </a:r>
          </a:p>
        </p:txBody>
      </p:sp>
    </p:spTree>
    <p:extLst>
      <p:ext uri="{BB962C8B-B14F-4D97-AF65-F5344CB8AC3E}">
        <p14:creationId xmlns:p14="http://schemas.microsoft.com/office/powerpoint/2010/main" val="17738686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683570" y="342919"/>
            <a:ext cx="3719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dirty="0">
                <a:latin typeface="Calibri" panose="020F0502020204030204" pitchFamily="34" charset="0"/>
                <a:cs typeface="Calibri" panose="020F0502020204030204" pitchFamily="34" charset="0"/>
              </a:rPr>
              <a:t>Die nächsten Schritte</a:t>
            </a:r>
          </a:p>
        </p:txBody>
      </p:sp>
      <p:sp>
        <p:nvSpPr>
          <p:cNvPr id="6" name="Rechteck 5"/>
          <p:cNvSpPr/>
          <p:nvPr/>
        </p:nvSpPr>
        <p:spPr>
          <a:xfrm>
            <a:off x="517472" y="1484784"/>
            <a:ext cx="843793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CH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Terminübersicht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prstClr val="black"/>
                </a:solidFill>
                <a:latin typeface="Calibri" panose="020F0502020204030204" pitchFamily="34" charset="0"/>
              </a:rPr>
              <a:t>Markteinführung Stabschichtholz, ab Q3-2017</a:t>
            </a:r>
            <a:br>
              <a:rPr lang="de-CH" sz="24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de-CH" sz="2000" i="1" dirty="0">
                <a:solidFill>
                  <a:prstClr val="black"/>
                </a:solidFill>
                <a:latin typeface="Calibri" panose="020F0502020204030204" pitchFamily="34" charset="0"/>
              </a:rPr>
              <a:t>Produktion in Kooperation mit Industriepartner</a:t>
            </a:r>
            <a:br>
              <a:rPr lang="de-CH" sz="2000" i="1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de-CH" sz="2000" i="1" dirty="0">
                <a:solidFill>
                  <a:prstClr val="black"/>
                </a:solidFill>
                <a:latin typeface="Calibri" panose="020F0502020204030204" pitchFamily="34" charset="0"/>
              </a:rPr>
              <a:t>Verstärkung Akquisition Projekte und Aufträge (Verkauf)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CH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a.o</a:t>
            </a:r>
            <a:r>
              <a:rPr lang="de-CH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. GV</a:t>
            </a:r>
            <a:r>
              <a:rPr lang="de-CH" b="1" dirty="0">
                <a:solidFill>
                  <a:prstClr val="black"/>
                </a:solidFill>
                <a:latin typeface="Calibri" panose="020F0502020204030204" pitchFamily="34" charset="0"/>
              </a:rPr>
              <a:t> für Aktienkapitalerhöhung, </a:t>
            </a:r>
            <a:r>
              <a:rPr lang="de-CH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22. September 2017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CH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Liberierung</a:t>
            </a:r>
            <a:r>
              <a:rPr lang="de-CH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 abgeschlossen, 9. November 2017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prstClr val="black"/>
                </a:solidFill>
                <a:latin typeface="Calibri" panose="020F0502020204030204" pitchFamily="34" charset="0"/>
              </a:rPr>
              <a:t>Rekrutierung Personal, ab Q3/4-2017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prstClr val="black"/>
                </a:solidFill>
                <a:latin typeface="Calibri" panose="020F0502020204030204" pitchFamily="34" charset="0"/>
              </a:rPr>
              <a:t>Bestellung Maschinen und Anlagen, ab Q4-2017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prstClr val="black"/>
                </a:solidFill>
                <a:latin typeface="Calibri" panose="020F0502020204030204" pitchFamily="34" charset="0"/>
              </a:rPr>
              <a:t>Produktionsaufnahme mit Lieferbereitschaft, ab Ende 2018</a:t>
            </a:r>
          </a:p>
        </p:txBody>
      </p:sp>
    </p:spTree>
    <p:extLst>
      <p:ext uri="{BB962C8B-B14F-4D97-AF65-F5344CB8AC3E}">
        <p14:creationId xmlns:p14="http://schemas.microsoft.com/office/powerpoint/2010/main" val="390657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670" y="-2512"/>
            <a:ext cx="6001650" cy="6860512"/>
          </a:xfrm>
          <a:prstGeom prst="rect">
            <a:avLst/>
          </a:prstGeom>
          <a:ln w="12700">
            <a:noFill/>
          </a:ln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93288" y="2924944"/>
            <a:ext cx="7772400" cy="1512168"/>
          </a:xfrm>
        </p:spPr>
        <p:txBody>
          <a:bodyPr/>
          <a:lstStyle/>
          <a:p>
            <a:pPr algn="ctr"/>
            <a:r>
              <a:rPr lang="de-DE" sz="7200" b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Ihre Fragen</a:t>
            </a:r>
            <a:endParaRPr lang="fr-CH" sz="7200" b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456772" y="404663"/>
            <a:ext cx="605806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dirty="0">
                <a:solidFill>
                  <a:schemeClr val="bg1"/>
                </a:solidFill>
              </a:rPr>
              <a:t>Auf Wiedersehen auf dem Buchen-Pavillon</a:t>
            </a:r>
          </a:p>
          <a:p>
            <a:pPr algn="ctr"/>
            <a:r>
              <a:rPr lang="de-CH" sz="2800" b="1" dirty="0">
                <a:solidFill>
                  <a:schemeClr val="bg1"/>
                </a:solidFill>
              </a:rPr>
              <a:t>Swissbau2018 (16.-20.1.2018)</a:t>
            </a:r>
            <a:endParaRPr lang="de-CH" b="1" dirty="0">
              <a:solidFill>
                <a:schemeClr val="bg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275856" y="6279703"/>
            <a:ext cx="2599430" cy="461665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www.fagusjura.ch</a:t>
            </a:r>
          </a:p>
        </p:txBody>
      </p:sp>
    </p:spTree>
    <p:extLst>
      <p:ext uri="{BB962C8B-B14F-4D97-AF65-F5344CB8AC3E}">
        <p14:creationId xmlns:p14="http://schemas.microsoft.com/office/powerpoint/2010/main" val="1805294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990656" cy="515939"/>
          </a:xfrm>
        </p:spPr>
        <p:txBody>
          <a:bodyPr/>
          <a:lstStyle/>
          <a:p>
            <a:r>
              <a:rPr lang="de-CH" b="0" dirty="0">
                <a:latin typeface="Calibri" panose="020F0502020204030204" pitchFamily="34" charset="0"/>
                <a:cs typeface="Calibri" panose="020F0502020204030204" pitchFamily="34" charset="0"/>
              </a:rPr>
              <a:t>Netzwerk</a:t>
            </a:r>
            <a:endParaRPr lang="de-CH" b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165798"/>
              </p:ext>
            </p:extLst>
          </p:nvPr>
        </p:nvGraphicFramePr>
        <p:xfrm>
          <a:off x="251520" y="908717"/>
          <a:ext cx="8784976" cy="589181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875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9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3909">
                <a:tc>
                  <a:txBody>
                    <a:bodyPr/>
                    <a:lstStyle/>
                    <a:p>
                      <a:r>
                        <a:rPr lang="de-CH" sz="1600" dirty="0">
                          <a:latin typeface="Calibri" panose="020F0502020204030204" pitchFamily="34" charset="0"/>
                        </a:rPr>
                        <a:t>Name, Unternehmung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>
                          <a:latin typeface="Calibri" panose="020F0502020204030204" pitchFamily="34" charset="0"/>
                        </a:rPr>
                        <a:t>Erfahrungsbereich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909">
                <a:tc>
                  <a:txBody>
                    <a:bodyPr/>
                    <a:lstStyle/>
                    <a:p>
                      <a:r>
                        <a:rPr lang="de-CH" sz="1600" dirty="0">
                          <a:latin typeface="Calibri" panose="020F0502020204030204" pitchFamily="34" charset="0"/>
                        </a:rPr>
                        <a:t>Verwaltungsräte</a:t>
                      </a:r>
                      <a:r>
                        <a:rPr lang="de-CH" sz="1600" baseline="0" dirty="0">
                          <a:latin typeface="Calibri" panose="020F0502020204030204" pitchFamily="34" charset="0"/>
                        </a:rPr>
                        <a:t> der </a:t>
                      </a:r>
                      <a:r>
                        <a:rPr lang="de-CH" sz="1600" baseline="0" dirty="0" err="1">
                          <a:latin typeface="Calibri" panose="020F0502020204030204" pitchFamily="34" charset="0"/>
                        </a:rPr>
                        <a:t>Fagus</a:t>
                      </a:r>
                      <a:endParaRPr lang="de-CH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>
                          <a:latin typeface="Calibri" panose="020F0502020204030204" pitchFamily="34" charset="0"/>
                        </a:rPr>
                        <a:t>Waldwirtschaft,</a:t>
                      </a:r>
                      <a:r>
                        <a:rPr lang="de-CH" sz="1600" baseline="0" dirty="0">
                          <a:latin typeface="Calibri" panose="020F0502020204030204" pitchFamily="34" charset="0"/>
                        </a:rPr>
                        <a:t> Laubholzverarbeitung, Markt</a:t>
                      </a:r>
                      <a:endParaRPr lang="de-CH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9202">
                <a:tc>
                  <a:txBody>
                    <a:bodyPr/>
                    <a:lstStyle/>
                    <a:p>
                      <a:r>
                        <a:rPr lang="de-CH" sz="1600" dirty="0">
                          <a:latin typeface="Calibri" panose="020F0502020204030204" pitchFamily="34" charset="0"/>
                        </a:rPr>
                        <a:t>Thomas </a:t>
                      </a:r>
                      <a:r>
                        <a:rPr lang="de-CH" sz="1600" dirty="0" err="1">
                          <a:latin typeface="Calibri" panose="020F0502020204030204" pitchFamily="34" charset="0"/>
                        </a:rPr>
                        <a:t>Fedrizzi</a:t>
                      </a:r>
                      <a:r>
                        <a:rPr lang="de-CH" sz="1600" dirty="0">
                          <a:latin typeface="Calibri" panose="020F0502020204030204" pitchFamily="34" charset="0"/>
                        </a:rPr>
                        <a:t>, Zürich Holz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>
                          <a:latin typeface="Calibri" panose="020F0502020204030204" pitchFamily="34" charset="0"/>
                        </a:rPr>
                        <a:t>Finanzierung,</a:t>
                      </a:r>
                      <a:r>
                        <a:rPr lang="de-CH" sz="1600" baseline="0" dirty="0">
                          <a:latin typeface="Calibri" panose="020F0502020204030204" pitchFamily="34" charset="0"/>
                        </a:rPr>
                        <a:t> Unternehmensgründung</a:t>
                      </a:r>
                      <a:endParaRPr lang="de-CH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22166">
                <a:tc>
                  <a:txBody>
                    <a:bodyPr/>
                    <a:lstStyle/>
                    <a:p>
                      <a:r>
                        <a:rPr lang="de-CH" sz="1600" dirty="0">
                          <a:latin typeface="Calibri" panose="020F0502020204030204" pitchFamily="34" charset="0"/>
                        </a:rPr>
                        <a:t>Bruno </a:t>
                      </a:r>
                      <a:r>
                        <a:rPr lang="de-CH" sz="1600" dirty="0" err="1">
                          <a:latin typeface="Calibri" panose="020F0502020204030204" pitchFamily="34" charset="0"/>
                        </a:rPr>
                        <a:t>Abplanalp</a:t>
                      </a:r>
                      <a:r>
                        <a:rPr lang="de-CH" sz="1600" dirty="0">
                          <a:latin typeface="Calibri" panose="020F0502020204030204" pitchFamily="34" charset="0"/>
                        </a:rPr>
                        <a:t>, Neue</a:t>
                      </a:r>
                      <a:r>
                        <a:rPr lang="de-CH" sz="1600" baseline="0" dirty="0">
                          <a:latin typeface="Calibri" panose="020F0502020204030204" pitchFamily="34" charset="0"/>
                        </a:rPr>
                        <a:t> Holzbau AG</a:t>
                      </a:r>
                      <a:endParaRPr lang="de-CH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>
                          <a:latin typeface="Calibri" panose="020F0502020204030204" pitchFamily="34" charset="0"/>
                        </a:rPr>
                        <a:t>Herstellung und Vertrieb von Brettschichtholz</a:t>
                      </a:r>
                    </a:p>
                    <a:p>
                      <a:r>
                        <a:rPr lang="de-CH" sz="1600" dirty="0">
                          <a:latin typeface="Calibri" panose="020F0502020204030204" pitchFamily="34" charset="0"/>
                        </a:rPr>
                        <a:t>Entwicklung</a:t>
                      </a:r>
                      <a:r>
                        <a:rPr lang="de-CH" sz="1600" baseline="0" dirty="0">
                          <a:latin typeface="Calibri" panose="020F0502020204030204" pitchFamily="34" charset="0"/>
                        </a:rPr>
                        <a:t> von Tragsystemen aus Laubholz</a:t>
                      </a:r>
                      <a:endParaRPr lang="de-CH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9008">
                <a:tc>
                  <a:txBody>
                    <a:bodyPr/>
                    <a:lstStyle/>
                    <a:p>
                      <a:r>
                        <a:rPr lang="de-CH" sz="1600" dirty="0">
                          <a:latin typeface="Calibri" panose="020F0502020204030204" pitchFamily="34" charset="0"/>
                        </a:rPr>
                        <a:t>Hermann</a:t>
                      </a:r>
                      <a:r>
                        <a:rPr lang="de-CH" sz="1600" baseline="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CH" sz="1600" baseline="0" dirty="0" err="1">
                          <a:latin typeface="Calibri" panose="020F0502020204030204" pitchFamily="34" charset="0"/>
                        </a:rPr>
                        <a:t>Blumer</a:t>
                      </a:r>
                      <a:r>
                        <a:rPr lang="de-CH" sz="1600" baseline="0" dirty="0"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e-CH" sz="1600" baseline="0" dirty="0" err="1">
                          <a:latin typeface="Calibri" panose="020F0502020204030204" pitchFamily="34" charset="0"/>
                        </a:rPr>
                        <a:t>Création</a:t>
                      </a:r>
                      <a:r>
                        <a:rPr lang="de-CH" sz="1600" baseline="0" dirty="0">
                          <a:latin typeface="Calibri" panose="020F0502020204030204" pitchFamily="34" charset="0"/>
                        </a:rPr>
                        <a:t> Holz</a:t>
                      </a:r>
                      <a:endParaRPr lang="de-CH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>
                          <a:latin typeface="Calibri" panose="020F0502020204030204" pitchFamily="34" charset="0"/>
                        </a:rPr>
                        <a:t>Planung / Realisierung</a:t>
                      </a:r>
                      <a:r>
                        <a:rPr lang="de-CH" sz="1600" baseline="0" dirty="0">
                          <a:latin typeface="Calibri" panose="020F0502020204030204" pitchFamily="34" charset="0"/>
                        </a:rPr>
                        <a:t> visionäre Holzbauten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aseline="0" dirty="0">
                          <a:latin typeface="Calibri" panose="020F0502020204030204" pitchFamily="34" charset="0"/>
                        </a:rPr>
                        <a:t>Produkte- und Anlageentwicklung</a:t>
                      </a:r>
                      <a:endParaRPr lang="de-CH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216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>
                          <a:latin typeface="Calibri" panose="020F0502020204030204" pitchFamily="34" charset="0"/>
                        </a:rPr>
                        <a:t>Maurice </a:t>
                      </a:r>
                      <a:r>
                        <a:rPr lang="de-CH" sz="1600" dirty="0" err="1">
                          <a:latin typeface="Calibri" panose="020F0502020204030204" pitchFamily="34" charset="0"/>
                        </a:rPr>
                        <a:t>Berrel</a:t>
                      </a:r>
                      <a:r>
                        <a:rPr lang="de-CH" sz="1600" dirty="0">
                          <a:latin typeface="Calibri" panose="020F0502020204030204" pitchFamily="34" charset="0"/>
                        </a:rPr>
                        <a:t>, BBK Architekten</a:t>
                      </a:r>
                    </a:p>
                    <a:p>
                      <a:r>
                        <a:rPr lang="de-CH" sz="1600" dirty="0">
                          <a:latin typeface="Calibri" panose="020F0502020204030204" pitchFamily="34" charset="0"/>
                        </a:rPr>
                        <a:t>Felix Knobel, </a:t>
                      </a:r>
                      <a:r>
                        <a:rPr lang="de-CH" sz="1600" dirty="0" err="1">
                          <a:latin typeface="Calibri" panose="020F0502020204030204" pitchFamily="34" charset="0"/>
                        </a:rPr>
                        <a:t>Artevetro</a:t>
                      </a:r>
                      <a:endParaRPr lang="de-CH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>
                          <a:latin typeface="Calibri" panose="020F0502020204030204" pitchFamily="34" charset="0"/>
                        </a:rPr>
                        <a:t>Architektur, Design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3439">
                <a:tc>
                  <a:txBody>
                    <a:bodyPr/>
                    <a:lstStyle/>
                    <a:p>
                      <a:r>
                        <a:rPr lang="de-CH" sz="1600" dirty="0">
                          <a:latin typeface="Calibri" panose="020F0502020204030204" pitchFamily="34" charset="0"/>
                        </a:rPr>
                        <a:t>Thomas </a:t>
                      </a:r>
                      <a:r>
                        <a:rPr lang="de-CH" sz="1600" dirty="0" err="1">
                          <a:latin typeface="Calibri" panose="020F0502020204030204" pitchFamily="34" charset="0"/>
                        </a:rPr>
                        <a:t>Rohner</a:t>
                      </a:r>
                      <a:r>
                        <a:rPr lang="de-CH" sz="1600" dirty="0"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de-CH" sz="1600" baseline="0" dirty="0">
                          <a:latin typeface="Calibri" panose="020F0502020204030204" pitchFamily="34" charset="0"/>
                        </a:rPr>
                        <a:t> Professor an der BFH</a:t>
                      </a:r>
                      <a:endParaRPr lang="de-CH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>
                          <a:latin typeface="Calibri" panose="020F0502020204030204" pitchFamily="34" charset="0"/>
                        </a:rPr>
                        <a:t>Ingenieurwesen, Markt, Forschung und Entwicklung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3692">
                <a:tc>
                  <a:txBody>
                    <a:bodyPr/>
                    <a:lstStyle/>
                    <a:p>
                      <a:r>
                        <a:rPr lang="de-CH" sz="1600" dirty="0">
                          <a:latin typeface="Calibri" panose="020F0502020204030204" pitchFamily="34" charset="0"/>
                        </a:rPr>
                        <a:t>Urs Steinmann, </a:t>
                      </a:r>
                      <a:r>
                        <a:rPr lang="de-CH" sz="1600" dirty="0" err="1">
                          <a:latin typeface="Calibri" panose="020F0502020204030204" pitchFamily="34" charset="0"/>
                        </a:rPr>
                        <a:t>TechnoWood</a:t>
                      </a:r>
                      <a:r>
                        <a:rPr lang="de-CH" sz="1600" baseline="0" dirty="0">
                          <a:latin typeface="Calibri" panose="020F0502020204030204" pitchFamily="34" charset="0"/>
                        </a:rPr>
                        <a:t> AG</a:t>
                      </a:r>
                      <a:endParaRPr lang="de-CH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>
                          <a:latin typeface="Calibri" panose="020F0502020204030204" pitchFamily="34" charset="0"/>
                        </a:rPr>
                        <a:t>Maschinen-/Anlagekonzeption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9202">
                <a:tc>
                  <a:txBody>
                    <a:bodyPr/>
                    <a:lstStyle/>
                    <a:p>
                      <a:r>
                        <a:rPr lang="de-CH" sz="1600" dirty="0">
                          <a:latin typeface="Calibri" panose="020F0502020204030204" pitchFamily="34" charset="0"/>
                        </a:rPr>
                        <a:t>Stefan</a:t>
                      </a:r>
                      <a:r>
                        <a:rPr lang="de-CH" sz="1600" baseline="0" dirty="0">
                          <a:latin typeface="Calibri" panose="020F0502020204030204" pitchFamily="34" charset="0"/>
                        </a:rPr>
                        <a:t> Zöllig, Andreas Burgherr, </a:t>
                      </a:r>
                      <a:r>
                        <a:rPr lang="de-CH" sz="1600" baseline="0" dirty="0" err="1">
                          <a:latin typeface="Calibri" panose="020F0502020204030204" pitchFamily="34" charset="0"/>
                        </a:rPr>
                        <a:t>Timbatec</a:t>
                      </a:r>
                      <a:r>
                        <a:rPr lang="de-CH" sz="1600" baseline="0" dirty="0">
                          <a:latin typeface="Calibri" panose="020F0502020204030204" pitchFamily="34" charset="0"/>
                        </a:rPr>
                        <a:t> AG</a:t>
                      </a:r>
                      <a:endParaRPr lang="de-CH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>
                          <a:latin typeface="Calibri" panose="020F0502020204030204" pitchFamily="34" charset="0"/>
                        </a:rPr>
                        <a:t>Holzbauingenieure, Produkteentwickler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2166">
                <a:tc>
                  <a:txBody>
                    <a:bodyPr/>
                    <a:lstStyle/>
                    <a:p>
                      <a:r>
                        <a:rPr lang="de-CH" sz="1600" dirty="0">
                          <a:latin typeface="Calibri" panose="020F0502020204030204" pitchFamily="34" charset="0"/>
                        </a:rPr>
                        <a:t>Steffen Franke, Martin Lehmann,</a:t>
                      </a:r>
                      <a:r>
                        <a:rPr lang="de-CH" sz="1600" baseline="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CH" sz="1600" dirty="0">
                          <a:latin typeface="Calibri" panose="020F0502020204030204" pitchFamily="34" charset="0"/>
                        </a:rPr>
                        <a:t>BFH</a:t>
                      </a:r>
                    </a:p>
                    <a:p>
                      <a:r>
                        <a:rPr lang="de-CH" sz="1600" dirty="0">
                          <a:latin typeface="Calibri" panose="020F0502020204030204" pitchFamily="34" charset="0"/>
                        </a:rPr>
                        <a:t>Andrea </a:t>
                      </a:r>
                      <a:r>
                        <a:rPr lang="de-CH" sz="1600" dirty="0" err="1">
                          <a:latin typeface="Calibri" panose="020F0502020204030204" pitchFamily="34" charset="0"/>
                        </a:rPr>
                        <a:t>Frangi</a:t>
                      </a:r>
                      <a:r>
                        <a:rPr lang="de-CH" sz="1600" dirty="0"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de-CH" sz="1600" baseline="0" dirty="0">
                          <a:latin typeface="Calibri" panose="020F0502020204030204" pitchFamily="34" charset="0"/>
                        </a:rPr>
                        <a:t> Flavio </a:t>
                      </a:r>
                      <a:r>
                        <a:rPr lang="de-CH" sz="1600" baseline="0" dirty="0" err="1">
                          <a:latin typeface="Calibri" panose="020F0502020204030204" pitchFamily="34" charset="0"/>
                        </a:rPr>
                        <a:t>Wanninger</a:t>
                      </a:r>
                      <a:r>
                        <a:rPr lang="de-CH" sz="1600" baseline="0" dirty="0">
                          <a:latin typeface="Calibri" panose="020F0502020204030204" pitchFamily="34" charset="0"/>
                        </a:rPr>
                        <a:t>, ETH </a:t>
                      </a:r>
                    </a:p>
                    <a:p>
                      <a:r>
                        <a:rPr lang="de-CH" sz="1600" baseline="0" dirty="0">
                          <a:latin typeface="Calibri" panose="020F0502020204030204" pitchFamily="34" charset="0"/>
                        </a:rPr>
                        <a:t>René Steiger, Tanja Zimmermann, EMPA</a:t>
                      </a:r>
                      <a:endParaRPr lang="de-CH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>
                          <a:latin typeface="Calibri" panose="020F0502020204030204" pitchFamily="34" charset="0"/>
                        </a:rPr>
                        <a:t>Lehre und Forschung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22166">
                <a:tc>
                  <a:txBody>
                    <a:bodyPr/>
                    <a:lstStyle/>
                    <a:p>
                      <a:r>
                        <a:rPr lang="de-CH" sz="1600" dirty="0">
                          <a:latin typeface="Calibri" panose="020F0502020204030204" pitchFamily="34" charset="0"/>
                        </a:rPr>
                        <a:t>Denkfabrik Buchentisch</a:t>
                      </a:r>
                    </a:p>
                    <a:p>
                      <a:r>
                        <a:rPr lang="de-CH" sz="1600" dirty="0">
                          <a:latin typeface="Calibri" panose="020F0502020204030204" pitchFamily="34" charset="0"/>
                        </a:rPr>
                        <a:t>Leitung Thomas Rohner, BFH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>
                          <a:latin typeface="Calibri" panose="020F0502020204030204" pitchFamily="34" charset="0"/>
                        </a:rPr>
                        <a:t>div. Unternehmer und Persönlichkeiten aus Holz-</a:t>
                      </a:r>
                      <a:r>
                        <a:rPr lang="de-CH" sz="1600" baseline="0" dirty="0">
                          <a:latin typeface="Calibri" panose="020F0502020204030204" pitchFamily="34" charset="0"/>
                        </a:rPr>
                        <a:t> Maschinen- und Werbebranche und BAFU</a:t>
                      </a:r>
                      <a:endParaRPr lang="de-CH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6693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990656" cy="515939"/>
          </a:xfrm>
        </p:spPr>
        <p:txBody>
          <a:bodyPr/>
          <a:lstStyle/>
          <a:p>
            <a:r>
              <a:rPr lang="de-CH" b="0" dirty="0">
                <a:latin typeface="Calibri" panose="020F0502020204030204" pitchFamily="34" charset="0"/>
                <a:cs typeface="Calibri" panose="020F0502020204030204" pitchFamily="34" charset="0"/>
              </a:rPr>
              <a:t>Denkfabrik Buchentisch</a:t>
            </a:r>
            <a:endParaRPr lang="de-CH" b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128792" cy="5047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256606" y="6150495"/>
            <a:ext cx="5973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Mitglieder bei der Gründung am 26.8.2015</a:t>
            </a:r>
          </a:p>
        </p:txBody>
      </p:sp>
    </p:spTree>
    <p:extLst>
      <p:ext uri="{BB962C8B-B14F-4D97-AF65-F5344CB8AC3E}">
        <p14:creationId xmlns:p14="http://schemas.microsoft.com/office/powerpoint/2010/main" val="221324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0" dirty="0">
                <a:latin typeface="Calibri" panose="020F0502020204030204" pitchFamily="34" charset="0"/>
                <a:cs typeface="Calibri" panose="020F0502020204030204" pitchFamily="34" charset="0"/>
              </a:rPr>
              <a:t>Produktion von Laub-Schnittholz CH</a:t>
            </a:r>
          </a:p>
        </p:txBody>
      </p:sp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val="2615084184"/>
              </p:ext>
            </p:extLst>
          </p:nvPr>
        </p:nvGraphicFramePr>
        <p:xfrm>
          <a:off x="755576" y="1700808"/>
          <a:ext cx="7632848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64220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3455" y="404664"/>
            <a:ext cx="8104747" cy="792088"/>
          </a:xfrm>
        </p:spPr>
        <p:txBody>
          <a:bodyPr/>
          <a:lstStyle/>
          <a:p>
            <a:r>
              <a:rPr lang="de-CH" b="0" dirty="0">
                <a:latin typeface="Calibri" panose="020F0502020204030204" pitchFamily="34" charset="0"/>
                <a:cs typeface="Calibri" panose="020F0502020204030204" pitchFamily="34" charset="0"/>
              </a:rPr>
              <a:t>Situation auf </a:t>
            </a:r>
            <a:r>
              <a:rPr lang="de-CH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 (Holz-)Bau-Markt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t="15224" r="1479" b="6800"/>
          <a:stretch/>
        </p:blipFill>
        <p:spPr bwMode="auto">
          <a:xfrm>
            <a:off x="2915818" y="2170154"/>
            <a:ext cx="2806783" cy="1978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www.sjb.ch/wp-content/gallery/neubau-swatch-hauptsitz-biel/swatch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170154"/>
            <a:ext cx="2917128" cy="1978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457341" y="4149080"/>
            <a:ext cx="1837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dirty="0">
                <a:latin typeface="Calibri" panose="020F0502020204030204" pitchFamily="34" charset="0"/>
              </a:rPr>
              <a:t>Hochregallager (DE)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166803" y="4149080"/>
            <a:ext cx="2914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>
                <a:latin typeface="Calibri" panose="020F0502020204030204" pitchFamily="34" charset="0"/>
              </a:rPr>
              <a:t>Swatch-Konzernzentrale (CH)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67545" y="4149080"/>
            <a:ext cx="2454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dirty="0">
                <a:latin typeface="Calibri" panose="020F0502020204030204" pitchFamily="34" charset="0"/>
              </a:rPr>
              <a:t>Hochhäuser (A), auch in CH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67544" y="1179329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de-CH" sz="2000" dirty="0">
                <a:latin typeface="Calibri" panose="020F0502020204030204" pitchFamily="34" charset="0"/>
                <a:cs typeface="Calibri" panose="020F0502020204030204" pitchFamily="34" charset="0"/>
              </a:rPr>
              <a:t>Trend zu neuen und immer grösseren Holzkonstruktionen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CH" sz="2000" dirty="0">
                <a:latin typeface="Calibri" panose="020F0502020204030204" pitchFamily="34" charset="0"/>
                <a:cs typeface="Calibri" panose="020F0502020204030204" pitchFamily="34" charset="0"/>
              </a:rPr>
              <a:t>Trend zu Ersatzbaustoffen für Stahl, Beton, Backstein für «Green Buildings»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58358" y="4797152"/>
            <a:ext cx="7922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>
                <a:latin typeface="Calibri" panose="020F0502020204030204" pitchFamily="34" charset="0"/>
              </a:rPr>
              <a:t>Grösster Europäischer Laubholz-Verarbeiter (</a:t>
            </a:r>
            <a:r>
              <a:rPr lang="de-CH" sz="2000" dirty="0" err="1">
                <a:latin typeface="Calibri" panose="020F0502020204030204" pitchFamily="34" charset="0"/>
              </a:rPr>
              <a:t>Pollmeier</a:t>
            </a:r>
            <a:r>
              <a:rPr lang="de-CH" sz="2000" dirty="0">
                <a:latin typeface="Calibri" panose="020F0502020204030204" pitchFamily="34" charset="0"/>
              </a:rPr>
              <a:t>) investierte </a:t>
            </a:r>
          </a:p>
          <a:p>
            <a:r>
              <a:rPr lang="de-CH" sz="2000" dirty="0">
                <a:latin typeface="Calibri" panose="020F0502020204030204" pitchFamily="34" charset="0"/>
              </a:rPr>
              <a:t>120 Mio. Euro in die Produktion von Buche-Konstruktionsholz (</a:t>
            </a:r>
            <a:r>
              <a:rPr lang="de-CH" sz="2000" dirty="0" err="1">
                <a:latin typeface="Calibri" panose="020F0502020204030204" pitchFamily="34" charset="0"/>
              </a:rPr>
              <a:t>BauBuche</a:t>
            </a:r>
            <a:r>
              <a:rPr lang="de-CH" sz="2000" dirty="0">
                <a:latin typeface="Calibri" panose="020F0502020204030204" pitchFamily="34" charset="0"/>
              </a:rPr>
              <a:t>)!</a:t>
            </a:r>
          </a:p>
        </p:txBody>
      </p:sp>
      <p:pic>
        <p:nvPicPr>
          <p:cNvPr id="7" name="Picture 2" descr="Visualisierung «HoHo» von RLP Rüdiger Lainer+Partner. (Foto zVg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2" r="30819"/>
          <a:stretch/>
        </p:blipFill>
        <p:spPr bwMode="auto">
          <a:xfrm>
            <a:off x="615405" y="2174312"/>
            <a:ext cx="1998882" cy="1978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186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59160"/>
          </a:xfrm>
        </p:spPr>
        <p:txBody>
          <a:bodyPr/>
          <a:lstStyle/>
          <a:p>
            <a:r>
              <a:rPr lang="de-CH" b="0" dirty="0">
                <a:latin typeface="Calibri" panose="020F0502020204030204" pitchFamily="34" charset="0"/>
                <a:cs typeface="Calibri" panose="020F0502020204030204" pitchFamily="34" charset="0"/>
              </a:rPr>
              <a:t>Argumente für die Buche-Produkte von Fagus</a:t>
            </a:r>
          </a:p>
        </p:txBody>
      </p:sp>
      <p:sp>
        <p:nvSpPr>
          <p:cNvPr id="5" name="Inhaltsplatzhalter 3"/>
          <p:cNvSpPr>
            <a:spLocks noGrp="1"/>
          </p:cNvSpPr>
          <p:nvPr>
            <p:ph sz="half" idx="1"/>
          </p:nvPr>
        </p:nvSpPr>
        <p:spPr>
          <a:xfrm>
            <a:off x="676064" y="1484784"/>
            <a:ext cx="8072400" cy="4536504"/>
          </a:xfrm>
        </p:spPr>
        <p:txBody>
          <a:bodyPr/>
          <a:lstStyle/>
          <a:p>
            <a:pPr marL="0" indent="0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ClrTx/>
              <a:buSzPct val="100000"/>
              <a:buNone/>
            </a:pPr>
            <a:r>
              <a:rPr lang="de-DE" sz="2000" kern="1200" dirty="0">
                <a:latin typeface="Calibri" panose="020F0502020204030204" pitchFamily="34" charset="0"/>
                <a:cs typeface="Calibri" panose="020F0502020204030204" pitchFamily="34" charset="0"/>
              </a:rPr>
              <a:t>der Markt verlangt…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ClrTx/>
              <a:buSzPct val="100000"/>
              <a:buNone/>
            </a:pPr>
            <a:r>
              <a:rPr lang="de-DE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… statisch leistungsfähigere Holzbauprodukte (Ingenieure)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ClrTx/>
              <a:buSzPct val="100000"/>
              <a:buNone/>
            </a:pPr>
            <a:r>
              <a:rPr lang="de-DE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… erweiterte architektonische Einsatzmöglichkeiten für Holz (Architekten)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ClrTx/>
              <a:buSzPct val="100000"/>
              <a:buNone/>
            </a:pPr>
            <a:r>
              <a:rPr lang="de-DE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… standardisierte Halbfabrikate z.B. BSH-Lamellen (Industrie)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ClrTx/>
              <a:buSzPct val="100000"/>
              <a:buNone/>
            </a:pPr>
            <a:r>
              <a:rPr lang="de-DE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de-DE" sz="2000" b="0" kern="1200" dirty="0" err="1">
                <a:latin typeface="Calibri" panose="020F0502020204030204" pitchFamily="34" charset="0"/>
                <a:cs typeface="Calibri" panose="020F0502020204030204" pitchFamily="34" charset="0"/>
              </a:rPr>
              <a:t>grösstmögliche</a:t>
            </a:r>
            <a:r>
              <a:rPr lang="de-DE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 Flexibilität bez. Qualität und Termine (Holzbau)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ClrTx/>
              <a:buSzPct val="100000"/>
              <a:buNone/>
            </a:pPr>
            <a:r>
              <a:rPr lang="de-DE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… „Green Buildings“ 2000Watt-kompatibel (Bauherren, Gesetzgeber)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ClrTx/>
              <a:buSzPct val="100000"/>
              <a:buNone/>
            </a:pPr>
            <a:r>
              <a:rPr lang="de-DE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… geringer ökologischer </a:t>
            </a:r>
            <a:r>
              <a:rPr lang="de-DE" sz="2000" b="0" kern="1200" dirty="0" err="1">
                <a:latin typeface="Calibri" panose="020F0502020204030204" pitchFamily="34" charset="0"/>
                <a:cs typeface="Calibri" panose="020F0502020204030204" pitchFamily="34" charset="0"/>
              </a:rPr>
              <a:t>Fussabdruck</a:t>
            </a:r>
            <a:r>
              <a:rPr lang="de-DE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 / klimaneutral (Bauträger)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ClrTx/>
              <a:buSzPct val="100000"/>
              <a:buNone/>
            </a:pPr>
            <a:endParaRPr lang="de-DE" sz="2000" b="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ClrTx/>
              <a:buSzPct val="100000"/>
              <a:buNone/>
            </a:pPr>
            <a:r>
              <a:rPr lang="de-DE" sz="2000" kern="1200" dirty="0" err="1">
                <a:latin typeface="Calibri" panose="020F0502020204030204" pitchFamily="34" charset="0"/>
                <a:cs typeface="Calibri" panose="020F0502020204030204" pitchFamily="34" charset="0"/>
              </a:rPr>
              <a:t>Fagus</a:t>
            </a:r>
            <a:r>
              <a:rPr lang="de-DE" sz="2000" kern="1200" dirty="0">
                <a:latin typeface="Calibri" panose="020F0502020204030204" pitchFamily="34" charset="0"/>
                <a:cs typeface="Calibri" panose="020F0502020204030204" pitchFamily="34" charset="0"/>
              </a:rPr>
              <a:t> Jura bietet …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ClrTx/>
              <a:buSzPct val="100000"/>
              <a:buNone/>
            </a:pPr>
            <a:r>
              <a:rPr lang="de-DE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… Konstruktionselement mit garantierter Festigkeit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ClrTx/>
              <a:buSzPct val="100000"/>
              <a:buNone/>
            </a:pPr>
            <a:r>
              <a:rPr lang="de-DE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… Basisprodukt für viele verschiedene Anwendungen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ClrTx/>
              <a:buSzPct val="100000"/>
              <a:buNone/>
            </a:pPr>
            <a:r>
              <a:rPr lang="de-DE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… optisch und technisch hochwertige Produkte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ClrTx/>
              <a:buSzPct val="100000"/>
              <a:buNone/>
            </a:pPr>
            <a:r>
              <a:rPr lang="de-DE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… gutes Preis-Leistungs-Verhältnis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ClrTx/>
              <a:buSzPct val="100000"/>
              <a:buNone/>
            </a:pPr>
            <a:r>
              <a:rPr lang="de-DE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… gute Verfügbarkeit und kurze Lieferfristen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ClrTx/>
              <a:buSzPct val="100000"/>
              <a:buNone/>
            </a:pPr>
            <a:r>
              <a:rPr lang="de-DE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… kurze Transportwege, wenig graue Energie, wenig Klebstoff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ClrTx/>
              <a:buSzPct val="100000"/>
              <a:buNone/>
            </a:pPr>
            <a:r>
              <a:rPr lang="de-DE" sz="2000" b="0" kern="1200" dirty="0">
                <a:latin typeface="Calibri" panose="020F0502020204030204" pitchFamily="34" charset="0"/>
                <a:cs typeface="Calibri" panose="020F0502020204030204" pitchFamily="34" charset="0"/>
              </a:rPr>
              <a:t>… 100% </a:t>
            </a:r>
            <a:r>
              <a:rPr lang="de-DE" sz="2000" b="0" kern="1200" dirty="0" err="1">
                <a:latin typeface="Calibri" panose="020F0502020204030204" pitchFamily="34" charset="0"/>
                <a:cs typeface="Calibri" panose="020F0502020204030204" pitchFamily="34" charset="0"/>
              </a:rPr>
              <a:t>Swissness</a:t>
            </a:r>
            <a:endParaRPr lang="de-DE" sz="2000" b="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Clr>
                <a:srgbClr val="2DA2BF"/>
              </a:buClr>
              <a:buSzPct val="68000"/>
            </a:pPr>
            <a:endParaRPr lang="de-DE" sz="2000" b="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80000"/>
              </a:lnSpc>
              <a:spcBef>
                <a:spcPct val="0"/>
              </a:spcBef>
              <a:buClr>
                <a:srgbClr val="2DA2BF"/>
              </a:buClr>
              <a:buSzPct val="68000"/>
              <a:buNone/>
            </a:pPr>
            <a:endParaRPr lang="de-DE" sz="2000" b="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42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Marktanalyse</a:t>
            </a:r>
            <a:endParaRPr lang="de-CH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611560" y="1268760"/>
            <a:ext cx="8352928" cy="4392488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de-CH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None/>
            </a:pPr>
            <a:endParaRPr lang="de-CH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55578" y="1325961"/>
            <a:ext cx="7244099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>
                <a:latin typeface="Calibri" panose="020F0502020204030204" pitchFamily="34" charset="0"/>
                <a:cs typeface="Calibri" panose="020F0502020204030204" pitchFamily="34" charset="0"/>
              </a:rPr>
              <a:t>Marktanalyse/Befragung durch BFH Biel 2014/2015 </a:t>
            </a:r>
          </a:p>
          <a:p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Mögliche Entwicklung für Absatz von Konstruktionsholz </a:t>
            </a:r>
          </a:p>
          <a:p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in Buche bis in 10 Jahren (m</a:t>
            </a:r>
            <a:r>
              <a:rPr lang="de-CH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 pro Jahr):</a:t>
            </a:r>
          </a:p>
          <a:p>
            <a:endParaRPr lang="de-CH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CH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CH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endParaRPr lang="de-CH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900"/>
              </a:spcBef>
            </a:pP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Wachsender Holzanteil durch Substitution berücksichtigt</a:t>
            </a:r>
          </a:p>
          <a:p>
            <a:endParaRPr lang="de-CH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CH" b="1" i="1" dirty="0">
                <a:latin typeface="Calibri" panose="020F0502020204030204" pitchFamily="34" charset="0"/>
                <a:cs typeface="Calibri" panose="020F0502020204030204" pitchFamily="34" charset="0"/>
              </a:rPr>
              <a:t>Dimensionierungs- und Leistungskapazität der </a:t>
            </a:r>
            <a:r>
              <a:rPr lang="de-CH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Fagus</a:t>
            </a:r>
            <a:r>
              <a:rPr lang="de-CH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CH" b="1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b="1" i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8’000 m</a:t>
            </a:r>
            <a:r>
              <a:rPr lang="de-CH" b="1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de-CH" b="1" i="1" dirty="0">
                <a:latin typeface="Calibri" panose="020F0502020204030204" pitchFamily="34" charset="0"/>
                <a:cs typeface="Calibri" panose="020F0502020204030204" pitchFamily="34" charset="0"/>
              </a:rPr>
              <a:t>/Jahr pro Schicht</a:t>
            </a: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649903"/>
              </p:ext>
            </p:extLst>
          </p:nvPr>
        </p:nvGraphicFramePr>
        <p:xfrm>
          <a:off x="827583" y="2564904"/>
          <a:ext cx="6696744" cy="158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4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41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41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r"/>
                      <a:r>
                        <a:rPr lang="de-CH" sz="2000" dirty="0">
                          <a:latin typeface="Calibri" panose="020F0502020204030204" pitchFamily="34" charset="0"/>
                        </a:rPr>
                        <a:t>Szenario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2000" dirty="0">
                          <a:latin typeface="Calibri" panose="020F0502020204030204" pitchFamily="34" charset="0"/>
                        </a:rPr>
                        <a:t>tief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2000" dirty="0">
                          <a:latin typeface="Calibri" panose="020F0502020204030204" pitchFamily="34" charset="0"/>
                        </a:rPr>
                        <a:t>mittel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2000" dirty="0">
                          <a:latin typeface="Calibri" panose="020F0502020204030204" pitchFamily="34" charset="0"/>
                        </a:rPr>
                        <a:t>hoch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de-CH" sz="2000" dirty="0">
                          <a:latin typeface="Calibri" panose="020F0502020204030204" pitchFamily="34" charset="0"/>
                        </a:rPr>
                        <a:t>BSH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2000" dirty="0">
                          <a:latin typeface="Calibri" panose="020F0502020204030204" pitchFamily="34" charset="0"/>
                        </a:rPr>
                        <a:t>4’600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2000" dirty="0">
                          <a:latin typeface="Calibri" panose="020F0502020204030204" pitchFamily="34" charset="0"/>
                        </a:rPr>
                        <a:t>10’400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2000" dirty="0">
                          <a:latin typeface="Calibri" panose="020F0502020204030204" pitchFamily="34" charset="0"/>
                        </a:rPr>
                        <a:t>25’000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de-CH" sz="2000" dirty="0">
                          <a:latin typeface="Calibri" panose="020F0502020204030204" pitchFamily="34" charset="0"/>
                        </a:rPr>
                        <a:t>BSP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2000" dirty="0">
                          <a:latin typeface="Calibri" panose="020F0502020204030204" pitchFamily="34" charset="0"/>
                        </a:rPr>
                        <a:t>11’000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2000" dirty="0">
                          <a:latin typeface="Calibri" panose="020F0502020204030204" pitchFamily="34" charset="0"/>
                        </a:rPr>
                        <a:t>31’600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2000" dirty="0">
                          <a:latin typeface="Calibri" panose="020F0502020204030204" pitchFamily="34" charset="0"/>
                        </a:rPr>
                        <a:t>86’000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de-CH" sz="2000" b="1" dirty="0">
                          <a:latin typeface="Calibri" panose="020F0502020204030204" pitchFamily="34" charset="0"/>
                        </a:rPr>
                        <a:t>Summe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2000" b="1" dirty="0">
                          <a:latin typeface="Calibri" panose="020F0502020204030204" pitchFamily="34" charset="0"/>
                        </a:rPr>
                        <a:t>15’600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2000" b="1" dirty="0">
                          <a:latin typeface="Calibri" panose="020F0502020204030204" pitchFamily="34" charset="0"/>
                        </a:rPr>
                        <a:t>42’000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2000" b="1" dirty="0">
                          <a:latin typeface="Calibri" panose="020F0502020204030204" pitchFamily="34" charset="0"/>
                        </a:rPr>
                        <a:t>111’000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732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1_WbB_PPP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imos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Deimos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Deimo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11_WbB_PPP</Template>
  <TotalTime>0</TotalTime>
  <Words>933</Words>
  <Application>Microsoft Office PowerPoint</Application>
  <PresentationFormat>Bildschirmpräsentation (4:3)</PresentationFormat>
  <Paragraphs>267</Paragraphs>
  <Slides>31</Slides>
  <Notes>17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31</vt:i4>
      </vt:variant>
    </vt:vector>
  </HeadingPairs>
  <TitlesOfParts>
    <vt:vector size="46" baseType="lpstr">
      <vt:lpstr>ＭＳ Ｐゴシック</vt:lpstr>
      <vt:lpstr>Arial</vt:lpstr>
      <vt:lpstr>Calibri</vt:lpstr>
      <vt:lpstr>Calibri Light</vt:lpstr>
      <vt:lpstr>Geneva</vt:lpstr>
      <vt:lpstr>Lucida Sans</vt:lpstr>
      <vt:lpstr>Lucida Sans Unicode</vt:lpstr>
      <vt:lpstr>Times</vt:lpstr>
      <vt:lpstr>Verdana</vt:lpstr>
      <vt:lpstr>Wingdings</vt:lpstr>
      <vt:lpstr>Wingdings 2</vt:lpstr>
      <vt:lpstr>Wingdings 3</vt:lpstr>
      <vt:lpstr>11_WbB_PPP</vt:lpstr>
      <vt:lpstr>Benutzerdefiniertes Design</vt:lpstr>
      <vt:lpstr>Deimos</vt:lpstr>
      <vt:lpstr>PowerPoint-Präsentation</vt:lpstr>
      <vt:lpstr>PowerPoint-Präsentation</vt:lpstr>
      <vt:lpstr>Fagus Jura SA</vt:lpstr>
      <vt:lpstr>Netzwerk</vt:lpstr>
      <vt:lpstr>Denkfabrik Buchentisch</vt:lpstr>
      <vt:lpstr>Produktion von Laub-Schnittholz CH</vt:lpstr>
      <vt:lpstr>Situation auf dem (Holz-)Bau-Markt</vt:lpstr>
      <vt:lpstr>Argumente für die Buche-Produkte von Fagus</vt:lpstr>
      <vt:lpstr>Marktanalyse</vt:lpstr>
      <vt:lpstr>Marktanalyse</vt:lpstr>
      <vt:lpstr>Marktanalyse</vt:lpstr>
      <vt:lpstr>Forschung und Entwicklung</vt:lpstr>
      <vt:lpstr>Forschung und Entwicklung</vt:lpstr>
      <vt:lpstr>Produkte und Prozesse</vt:lpstr>
      <vt:lpstr>Produkte und Prozesse</vt:lpstr>
      <vt:lpstr>Produkte und Prozesse</vt:lpstr>
      <vt:lpstr>Produkte und Prozesse</vt:lpstr>
      <vt:lpstr>Produkte und Prozesse</vt:lpstr>
      <vt:lpstr>Produkte und Prozesse</vt:lpstr>
      <vt:lpstr>Produkte und Prozesse</vt:lpstr>
      <vt:lpstr>Standort</vt:lpstr>
      <vt:lpstr>Zahlen zur Fagus</vt:lpstr>
      <vt:lpstr>Zahlen zur Fagus (2)</vt:lpstr>
      <vt:lpstr>Zahlen zur Fagus (3)</vt:lpstr>
      <vt:lpstr>Zahlen zur Fagus (4)</vt:lpstr>
      <vt:lpstr>Zahlen zur Fagus (5)</vt:lpstr>
      <vt:lpstr>PowerPoint-Präsentation</vt:lpstr>
      <vt:lpstr>PowerPoint-Präsentation</vt:lpstr>
      <vt:lpstr>PowerPoint-Präsentation</vt:lpstr>
      <vt:lpstr>PowerPoint-Präsentation</vt:lpstr>
      <vt:lpstr>Ihre Fragen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86. Generalversammlung</dc:title>
  <dc:creator>Andres Klein</dc:creator>
  <cp:lastModifiedBy>Stefan Flückiger</cp:lastModifiedBy>
  <cp:revision>515</cp:revision>
  <cp:lastPrinted>2017-08-21T08:38:40Z</cp:lastPrinted>
  <dcterms:created xsi:type="dcterms:W3CDTF">2011-11-19T06:55:17Z</dcterms:created>
  <dcterms:modified xsi:type="dcterms:W3CDTF">2017-08-29T13:11:37Z</dcterms:modified>
</cp:coreProperties>
</file>